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333" r:id="rId21"/>
    <p:sldId id="334"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85" d="100"/>
          <a:sy n="85" d="100"/>
        </p:scale>
        <p:origin x="126" y="3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61"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F1CD7C0-7700-4AA1-9042-89DBF4EEAB5B}"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pl-PL"/>
        </a:p>
      </dgm:t>
    </dgm:pt>
    <dgm:pt modelId="{9085687F-316D-4DB6-88E1-0D239503D45A}">
      <dgm:prSet phldrT="[Text]"/>
      <dgm:spPr/>
      <dgm:t>
        <a:bodyPr/>
        <a:lstStyle/>
        <a:p>
          <a:r>
            <a:rPr lang="en-US" b="0" i="0" dirty="0"/>
            <a:t>Retrieve data from the SpaceX launch API and parse it</a:t>
          </a:r>
          <a:endParaRPr lang="pl-PL" dirty="0"/>
        </a:p>
      </dgm:t>
    </dgm:pt>
    <dgm:pt modelId="{26323987-0E0E-48AF-9B56-0E3F2A9DE8EE}" type="parTrans" cxnId="{5E17CB32-7796-47E6-9178-9AC4DB38C609}">
      <dgm:prSet/>
      <dgm:spPr/>
      <dgm:t>
        <a:bodyPr/>
        <a:lstStyle/>
        <a:p>
          <a:endParaRPr lang="pl-PL"/>
        </a:p>
      </dgm:t>
    </dgm:pt>
    <dgm:pt modelId="{A7157496-349A-469F-9098-25904BF25A0B}" type="sibTrans" cxnId="{5E17CB32-7796-47E6-9178-9AC4DB38C609}">
      <dgm:prSet/>
      <dgm:spPr/>
      <dgm:t>
        <a:bodyPr/>
        <a:lstStyle/>
        <a:p>
          <a:endParaRPr lang="pl-PL"/>
        </a:p>
      </dgm:t>
    </dgm:pt>
    <dgm:pt modelId="{7677B97C-81FD-426D-9C7C-7337746000FE}">
      <dgm:prSet phldrT="[Text]"/>
      <dgm:spPr/>
      <dgm:t>
        <a:bodyPr/>
        <a:lstStyle/>
        <a:p>
          <a:r>
            <a:rPr lang="en-US" b="0" dirty="0"/>
            <a:t>Filter the </a:t>
          </a:r>
          <a:r>
            <a:rPr lang="en-US" b="0" dirty="0" err="1"/>
            <a:t>dataframe</a:t>
          </a:r>
          <a:r>
            <a:rPr lang="en-US" b="0" dirty="0"/>
            <a:t> to only include `Falcon 9` launches</a:t>
          </a:r>
          <a:endParaRPr lang="pl-PL" b="0" dirty="0"/>
        </a:p>
      </dgm:t>
    </dgm:pt>
    <dgm:pt modelId="{83D25FC2-A1B6-44E9-AED3-EBB606C5ADE4}" type="parTrans" cxnId="{D488E3AB-F46D-4B39-988C-BECF99D59F4F}">
      <dgm:prSet/>
      <dgm:spPr/>
      <dgm:t>
        <a:bodyPr/>
        <a:lstStyle/>
        <a:p>
          <a:endParaRPr lang="pl-PL"/>
        </a:p>
      </dgm:t>
    </dgm:pt>
    <dgm:pt modelId="{CE64BE94-440E-4A50-90F4-D71D4B21B3A7}" type="sibTrans" cxnId="{D488E3AB-F46D-4B39-988C-BECF99D59F4F}">
      <dgm:prSet/>
      <dgm:spPr/>
      <dgm:t>
        <a:bodyPr/>
        <a:lstStyle/>
        <a:p>
          <a:endParaRPr lang="pl-PL"/>
        </a:p>
      </dgm:t>
    </dgm:pt>
    <dgm:pt modelId="{4CF81607-6482-476D-BC3B-D34E937F155C}">
      <dgm:prSet phldrT="[Text]"/>
      <dgm:spPr/>
      <dgm:t>
        <a:bodyPr/>
        <a:lstStyle/>
        <a:p>
          <a:r>
            <a:rPr lang="pl-PL" b="0" dirty="0" err="1"/>
            <a:t>Dealing</a:t>
          </a:r>
          <a:r>
            <a:rPr lang="pl-PL" b="0" dirty="0"/>
            <a:t> with Missing </a:t>
          </a:r>
          <a:r>
            <a:rPr lang="pl-PL" b="0" dirty="0" err="1"/>
            <a:t>Values</a:t>
          </a:r>
          <a:endParaRPr lang="pl-PL" b="0" dirty="0"/>
        </a:p>
      </dgm:t>
    </dgm:pt>
    <dgm:pt modelId="{9865B9BF-3B6D-4C92-89DE-2A161E900E96}" type="parTrans" cxnId="{BDE5CE10-E96C-4D92-B21B-755723E5F4F9}">
      <dgm:prSet/>
      <dgm:spPr/>
      <dgm:t>
        <a:bodyPr/>
        <a:lstStyle/>
        <a:p>
          <a:endParaRPr lang="pl-PL"/>
        </a:p>
      </dgm:t>
    </dgm:pt>
    <dgm:pt modelId="{16DC6035-06BD-48A1-9516-9F554A94BB47}" type="sibTrans" cxnId="{BDE5CE10-E96C-4D92-B21B-755723E5F4F9}">
      <dgm:prSet/>
      <dgm:spPr/>
      <dgm:t>
        <a:bodyPr/>
        <a:lstStyle/>
        <a:p>
          <a:endParaRPr lang="pl-PL"/>
        </a:p>
      </dgm:t>
    </dgm:pt>
    <dgm:pt modelId="{C1DC9A21-6E83-427F-BB24-63FFA1B3A2D8}" type="pres">
      <dgm:prSet presAssocID="{5F1CD7C0-7700-4AA1-9042-89DBF4EEAB5B}" presName="Name0" presStyleCnt="0">
        <dgm:presLayoutVars>
          <dgm:dir/>
          <dgm:resizeHandles val="exact"/>
        </dgm:presLayoutVars>
      </dgm:prSet>
      <dgm:spPr/>
    </dgm:pt>
    <dgm:pt modelId="{095AB7BF-FCC3-4C5C-AFC6-4F4C91D3C989}" type="pres">
      <dgm:prSet presAssocID="{9085687F-316D-4DB6-88E1-0D239503D45A}" presName="node" presStyleLbl="node1" presStyleIdx="0" presStyleCnt="3">
        <dgm:presLayoutVars>
          <dgm:bulletEnabled val="1"/>
        </dgm:presLayoutVars>
      </dgm:prSet>
      <dgm:spPr/>
    </dgm:pt>
    <dgm:pt modelId="{E8107656-EE72-4B9D-B197-07001AD396D9}" type="pres">
      <dgm:prSet presAssocID="{A7157496-349A-469F-9098-25904BF25A0B}" presName="sibTrans" presStyleLbl="sibTrans2D1" presStyleIdx="0" presStyleCnt="2"/>
      <dgm:spPr/>
    </dgm:pt>
    <dgm:pt modelId="{B992AADB-730E-462B-A0CB-DBE0F2E270ED}" type="pres">
      <dgm:prSet presAssocID="{A7157496-349A-469F-9098-25904BF25A0B}" presName="connectorText" presStyleLbl="sibTrans2D1" presStyleIdx="0" presStyleCnt="2"/>
      <dgm:spPr/>
    </dgm:pt>
    <dgm:pt modelId="{A0F185D2-9D85-41B2-B798-4E79863F0F36}" type="pres">
      <dgm:prSet presAssocID="{7677B97C-81FD-426D-9C7C-7337746000FE}" presName="node" presStyleLbl="node1" presStyleIdx="1" presStyleCnt="3">
        <dgm:presLayoutVars>
          <dgm:bulletEnabled val="1"/>
        </dgm:presLayoutVars>
      </dgm:prSet>
      <dgm:spPr/>
    </dgm:pt>
    <dgm:pt modelId="{7053A7F3-0201-4C3E-B135-531B4316988E}" type="pres">
      <dgm:prSet presAssocID="{CE64BE94-440E-4A50-90F4-D71D4B21B3A7}" presName="sibTrans" presStyleLbl="sibTrans2D1" presStyleIdx="1" presStyleCnt="2"/>
      <dgm:spPr/>
    </dgm:pt>
    <dgm:pt modelId="{151EF31C-A268-46AD-952F-3502B0E81E5E}" type="pres">
      <dgm:prSet presAssocID="{CE64BE94-440E-4A50-90F4-D71D4B21B3A7}" presName="connectorText" presStyleLbl="sibTrans2D1" presStyleIdx="1" presStyleCnt="2"/>
      <dgm:spPr/>
    </dgm:pt>
    <dgm:pt modelId="{926006D7-9B79-46FB-98D6-DB125F6D41BF}" type="pres">
      <dgm:prSet presAssocID="{4CF81607-6482-476D-BC3B-D34E937F155C}" presName="node" presStyleLbl="node1" presStyleIdx="2" presStyleCnt="3">
        <dgm:presLayoutVars>
          <dgm:bulletEnabled val="1"/>
        </dgm:presLayoutVars>
      </dgm:prSet>
      <dgm:spPr/>
    </dgm:pt>
  </dgm:ptLst>
  <dgm:cxnLst>
    <dgm:cxn modelId="{4F4CE008-A258-4B61-BCD6-800594068C23}" type="presOf" srcId="{A7157496-349A-469F-9098-25904BF25A0B}" destId="{B992AADB-730E-462B-A0CB-DBE0F2E270ED}" srcOrd="1" destOrd="0" presId="urn:microsoft.com/office/officeart/2005/8/layout/process1"/>
    <dgm:cxn modelId="{45541D0D-D357-440C-8BA7-B514B3626FCC}" type="presOf" srcId="{5F1CD7C0-7700-4AA1-9042-89DBF4EEAB5B}" destId="{C1DC9A21-6E83-427F-BB24-63FFA1B3A2D8}" srcOrd="0" destOrd="0" presId="urn:microsoft.com/office/officeart/2005/8/layout/process1"/>
    <dgm:cxn modelId="{BDE5CE10-E96C-4D92-B21B-755723E5F4F9}" srcId="{5F1CD7C0-7700-4AA1-9042-89DBF4EEAB5B}" destId="{4CF81607-6482-476D-BC3B-D34E937F155C}" srcOrd="2" destOrd="0" parTransId="{9865B9BF-3B6D-4C92-89DE-2A161E900E96}" sibTransId="{16DC6035-06BD-48A1-9516-9F554A94BB47}"/>
    <dgm:cxn modelId="{17746A17-5D8A-475E-B7D6-9A0D9533CA7C}" type="presOf" srcId="{4CF81607-6482-476D-BC3B-D34E937F155C}" destId="{926006D7-9B79-46FB-98D6-DB125F6D41BF}" srcOrd="0" destOrd="0" presId="urn:microsoft.com/office/officeart/2005/8/layout/process1"/>
    <dgm:cxn modelId="{CEAF1C24-98AA-46AE-B046-6B12FB239A25}" type="presOf" srcId="{7677B97C-81FD-426D-9C7C-7337746000FE}" destId="{A0F185D2-9D85-41B2-B798-4E79863F0F36}" srcOrd="0" destOrd="0" presId="urn:microsoft.com/office/officeart/2005/8/layout/process1"/>
    <dgm:cxn modelId="{D24BD925-4CB2-46C8-88F7-2E9DBA0080E8}" type="presOf" srcId="{CE64BE94-440E-4A50-90F4-D71D4B21B3A7}" destId="{7053A7F3-0201-4C3E-B135-531B4316988E}" srcOrd="0" destOrd="0" presId="urn:microsoft.com/office/officeart/2005/8/layout/process1"/>
    <dgm:cxn modelId="{5E17CB32-7796-47E6-9178-9AC4DB38C609}" srcId="{5F1CD7C0-7700-4AA1-9042-89DBF4EEAB5B}" destId="{9085687F-316D-4DB6-88E1-0D239503D45A}" srcOrd="0" destOrd="0" parTransId="{26323987-0E0E-48AF-9B56-0E3F2A9DE8EE}" sibTransId="{A7157496-349A-469F-9098-25904BF25A0B}"/>
    <dgm:cxn modelId="{FB7E373A-4956-4072-B324-5A38C6269D38}" type="presOf" srcId="{9085687F-316D-4DB6-88E1-0D239503D45A}" destId="{095AB7BF-FCC3-4C5C-AFC6-4F4C91D3C989}" srcOrd="0" destOrd="0" presId="urn:microsoft.com/office/officeart/2005/8/layout/process1"/>
    <dgm:cxn modelId="{8A85768F-D715-45A4-9928-F8193BF606E2}" type="presOf" srcId="{CE64BE94-440E-4A50-90F4-D71D4B21B3A7}" destId="{151EF31C-A268-46AD-952F-3502B0E81E5E}" srcOrd="1" destOrd="0" presId="urn:microsoft.com/office/officeart/2005/8/layout/process1"/>
    <dgm:cxn modelId="{D488E3AB-F46D-4B39-988C-BECF99D59F4F}" srcId="{5F1CD7C0-7700-4AA1-9042-89DBF4EEAB5B}" destId="{7677B97C-81FD-426D-9C7C-7337746000FE}" srcOrd="1" destOrd="0" parTransId="{83D25FC2-A1B6-44E9-AED3-EBB606C5ADE4}" sibTransId="{CE64BE94-440E-4A50-90F4-D71D4B21B3A7}"/>
    <dgm:cxn modelId="{B7A905F5-A762-4208-B7FD-071A8F8BE4AE}" type="presOf" srcId="{A7157496-349A-469F-9098-25904BF25A0B}" destId="{E8107656-EE72-4B9D-B197-07001AD396D9}" srcOrd="0" destOrd="0" presId="urn:microsoft.com/office/officeart/2005/8/layout/process1"/>
    <dgm:cxn modelId="{A9DFB074-7C2F-4A6A-9F33-058F86164B1C}" type="presParOf" srcId="{C1DC9A21-6E83-427F-BB24-63FFA1B3A2D8}" destId="{095AB7BF-FCC3-4C5C-AFC6-4F4C91D3C989}" srcOrd="0" destOrd="0" presId="urn:microsoft.com/office/officeart/2005/8/layout/process1"/>
    <dgm:cxn modelId="{3D5CDAE6-6B38-45F3-A53D-93928FD8BBFD}" type="presParOf" srcId="{C1DC9A21-6E83-427F-BB24-63FFA1B3A2D8}" destId="{E8107656-EE72-4B9D-B197-07001AD396D9}" srcOrd="1" destOrd="0" presId="urn:microsoft.com/office/officeart/2005/8/layout/process1"/>
    <dgm:cxn modelId="{38BE0B74-FF10-4650-978D-52A5AE0941B1}" type="presParOf" srcId="{E8107656-EE72-4B9D-B197-07001AD396D9}" destId="{B992AADB-730E-462B-A0CB-DBE0F2E270ED}" srcOrd="0" destOrd="0" presId="urn:microsoft.com/office/officeart/2005/8/layout/process1"/>
    <dgm:cxn modelId="{7E4D26FE-577E-4F33-B37B-8A4C736B83C1}" type="presParOf" srcId="{C1DC9A21-6E83-427F-BB24-63FFA1B3A2D8}" destId="{A0F185D2-9D85-41B2-B798-4E79863F0F36}" srcOrd="2" destOrd="0" presId="urn:microsoft.com/office/officeart/2005/8/layout/process1"/>
    <dgm:cxn modelId="{70D24391-5843-4992-8796-F814F5D14A82}" type="presParOf" srcId="{C1DC9A21-6E83-427F-BB24-63FFA1B3A2D8}" destId="{7053A7F3-0201-4C3E-B135-531B4316988E}" srcOrd="3" destOrd="0" presId="urn:microsoft.com/office/officeart/2005/8/layout/process1"/>
    <dgm:cxn modelId="{35A13BBD-3273-4CC8-88A4-3DFDDC5F7D5F}" type="presParOf" srcId="{7053A7F3-0201-4C3E-B135-531B4316988E}" destId="{151EF31C-A268-46AD-952F-3502B0E81E5E}" srcOrd="0" destOrd="0" presId="urn:microsoft.com/office/officeart/2005/8/layout/process1"/>
    <dgm:cxn modelId="{AEEBA6E3-BA0A-4D5F-9792-5AA9FB0C45D4}" type="presParOf" srcId="{C1DC9A21-6E83-427F-BB24-63FFA1B3A2D8}" destId="{926006D7-9B79-46FB-98D6-DB125F6D41BF}"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1EB15E9-2E81-44EC-AA9F-81E5C251110C}" type="doc">
      <dgm:prSet loTypeId="urn:microsoft.com/office/officeart/2005/8/layout/process1" loCatId="process" qsTypeId="urn:microsoft.com/office/officeart/2005/8/quickstyle/simple1" qsCatId="simple" csTypeId="urn:microsoft.com/office/officeart/2005/8/colors/accent1_2" csCatId="accent1" phldr="1"/>
      <dgm:spPr/>
    </dgm:pt>
    <dgm:pt modelId="{7238B832-78C7-4873-8ECE-9F951E3E455B}">
      <dgm:prSet phldrT="[Text]"/>
      <dgm:spPr/>
      <dgm:t>
        <a:bodyPr/>
        <a:lstStyle/>
        <a:p>
          <a:r>
            <a:rPr lang="en-US" b="0" dirty="0"/>
            <a:t>Request the Falcon9 Launch Wiki page from its URL</a:t>
          </a:r>
        </a:p>
      </dgm:t>
    </dgm:pt>
    <dgm:pt modelId="{BC3CC3FE-71B5-4244-BD9E-6FE174069AD3}" type="parTrans" cxnId="{2D6BD218-30E8-441E-8739-85D6C3D37A30}">
      <dgm:prSet/>
      <dgm:spPr/>
      <dgm:t>
        <a:bodyPr/>
        <a:lstStyle/>
        <a:p>
          <a:endParaRPr lang="pl-PL"/>
        </a:p>
      </dgm:t>
    </dgm:pt>
    <dgm:pt modelId="{D4EA4B76-4A54-4455-A7E5-12A3714B3B6A}" type="sibTrans" cxnId="{2D6BD218-30E8-441E-8739-85D6C3D37A30}">
      <dgm:prSet/>
      <dgm:spPr/>
      <dgm:t>
        <a:bodyPr/>
        <a:lstStyle/>
        <a:p>
          <a:endParaRPr lang="pl-PL"/>
        </a:p>
      </dgm:t>
    </dgm:pt>
    <dgm:pt modelId="{23653E89-3177-47B8-B482-93553AC8F67E}">
      <dgm:prSet phldrT="[Text]"/>
      <dgm:spPr/>
      <dgm:t>
        <a:bodyPr/>
        <a:lstStyle/>
        <a:p>
          <a:r>
            <a:rPr lang="en-US" b="0" i="0" dirty="0"/>
            <a:t>Retrieve the names of all columns/variables from the HTML table header</a:t>
          </a:r>
          <a:endParaRPr lang="pl-PL" dirty="0"/>
        </a:p>
      </dgm:t>
    </dgm:pt>
    <dgm:pt modelId="{86550BC9-92F3-4DCF-8AAA-80DD1880C081}" type="parTrans" cxnId="{9754E8C9-39B0-4926-9162-1D176745B687}">
      <dgm:prSet/>
      <dgm:spPr/>
      <dgm:t>
        <a:bodyPr/>
        <a:lstStyle/>
        <a:p>
          <a:endParaRPr lang="pl-PL"/>
        </a:p>
      </dgm:t>
    </dgm:pt>
    <dgm:pt modelId="{92AE172A-C94A-49EB-AC3D-19D0FB1A066C}" type="sibTrans" cxnId="{9754E8C9-39B0-4926-9162-1D176745B687}">
      <dgm:prSet/>
      <dgm:spPr/>
      <dgm:t>
        <a:bodyPr/>
        <a:lstStyle/>
        <a:p>
          <a:endParaRPr lang="pl-PL"/>
        </a:p>
      </dgm:t>
    </dgm:pt>
    <dgm:pt modelId="{CF4A7B6F-0945-4AF2-9FE2-8A8D165054BB}">
      <dgm:prSet phldrT="[Text]"/>
      <dgm:spPr/>
      <dgm:t>
        <a:bodyPr/>
        <a:lstStyle/>
        <a:p>
          <a:r>
            <a:rPr lang="pl-PL" b="0" i="0" dirty="0" err="1"/>
            <a:t>Create</a:t>
          </a:r>
          <a:r>
            <a:rPr lang="en-US" b="0" i="0" dirty="0"/>
            <a:t> a data frame by parsing the HTML tables containing launch information.</a:t>
          </a:r>
          <a:endParaRPr lang="pl-PL" dirty="0"/>
        </a:p>
      </dgm:t>
    </dgm:pt>
    <dgm:pt modelId="{09390A47-AE05-4FF5-8076-9F58A7F9572D}" type="parTrans" cxnId="{0D47B618-4F86-4FDA-8BDF-FF0F86057AD6}">
      <dgm:prSet/>
      <dgm:spPr/>
      <dgm:t>
        <a:bodyPr/>
        <a:lstStyle/>
        <a:p>
          <a:endParaRPr lang="pl-PL"/>
        </a:p>
      </dgm:t>
    </dgm:pt>
    <dgm:pt modelId="{C5D3916D-FFB7-4E8A-AF4A-3450D87C1899}" type="sibTrans" cxnId="{0D47B618-4F86-4FDA-8BDF-FF0F86057AD6}">
      <dgm:prSet/>
      <dgm:spPr/>
      <dgm:t>
        <a:bodyPr/>
        <a:lstStyle/>
        <a:p>
          <a:endParaRPr lang="pl-PL"/>
        </a:p>
      </dgm:t>
    </dgm:pt>
    <dgm:pt modelId="{78D1EA7F-DDDB-47BF-82AA-65BA6E860D93}" type="pres">
      <dgm:prSet presAssocID="{D1EB15E9-2E81-44EC-AA9F-81E5C251110C}" presName="Name0" presStyleCnt="0">
        <dgm:presLayoutVars>
          <dgm:dir/>
          <dgm:resizeHandles val="exact"/>
        </dgm:presLayoutVars>
      </dgm:prSet>
      <dgm:spPr/>
    </dgm:pt>
    <dgm:pt modelId="{D4D019EA-8C3A-4DEF-939C-82109383B3BE}" type="pres">
      <dgm:prSet presAssocID="{7238B832-78C7-4873-8ECE-9F951E3E455B}" presName="node" presStyleLbl="node1" presStyleIdx="0" presStyleCnt="3">
        <dgm:presLayoutVars>
          <dgm:bulletEnabled val="1"/>
        </dgm:presLayoutVars>
      </dgm:prSet>
      <dgm:spPr/>
    </dgm:pt>
    <dgm:pt modelId="{7E9C1717-D1AD-4F1E-B908-AFB81B385A5A}" type="pres">
      <dgm:prSet presAssocID="{D4EA4B76-4A54-4455-A7E5-12A3714B3B6A}" presName="sibTrans" presStyleLbl="sibTrans2D1" presStyleIdx="0" presStyleCnt="2"/>
      <dgm:spPr/>
    </dgm:pt>
    <dgm:pt modelId="{F0EEFBA9-DC2D-4D7D-B29A-66CEF11FD46E}" type="pres">
      <dgm:prSet presAssocID="{D4EA4B76-4A54-4455-A7E5-12A3714B3B6A}" presName="connectorText" presStyleLbl="sibTrans2D1" presStyleIdx="0" presStyleCnt="2"/>
      <dgm:spPr/>
    </dgm:pt>
    <dgm:pt modelId="{D337C143-C364-4E32-82F7-64105D9921AC}" type="pres">
      <dgm:prSet presAssocID="{23653E89-3177-47B8-B482-93553AC8F67E}" presName="node" presStyleLbl="node1" presStyleIdx="1" presStyleCnt="3">
        <dgm:presLayoutVars>
          <dgm:bulletEnabled val="1"/>
        </dgm:presLayoutVars>
      </dgm:prSet>
      <dgm:spPr/>
    </dgm:pt>
    <dgm:pt modelId="{EE44B334-BA5E-4EDE-9C05-28CA68E8B5AA}" type="pres">
      <dgm:prSet presAssocID="{92AE172A-C94A-49EB-AC3D-19D0FB1A066C}" presName="sibTrans" presStyleLbl="sibTrans2D1" presStyleIdx="1" presStyleCnt="2"/>
      <dgm:spPr/>
    </dgm:pt>
    <dgm:pt modelId="{716726F9-7CBE-45C5-853A-AB989E2F2BE2}" type="pres">
      <dgm:prSet presAssocID="{92AE172A-C94A-49EB-AC3D-19D0FB1A066C}" presName="connectorText" presStyleLbl="sibTrans2D1" presStyleIdx="1" presStyleCnt="2"/>
      <dgm:spPr/>
    </dgm:pt>
    <dgm:pt modelId="{4B6771BC-1BFA-4E42-B11A-BC270B5EF77A}" type="pres">
      <dgm:prSet presAssocID="{CF4A7B6F-0945-4AF2-9FE2-8A8D165054BB}" presName="node" presStyleLbl="node1" presStyleIdx="2" presStyleCnt="3">
        <dgm:presLayoutVars>
          <dgm:bulletEnabled val="1"/>
        </dgm:presLayoutVars>
      </dgm:prSet>
      <dgm:spPr/>
    </dgm:pt>
  </dgm:ptLst>
  <dgm:cxnLst>
    <dgm:cxn modelId="{5DA1A204-16CC-4B2F-81B7-D1A71EA0AE7D}" type="presOf" srcId="{92AE172A-C94A-49EB-AC3D-19D0FB1A066C}" destId="{EE44B334-BA5E-4EDE-9C05-28CA68E8B5AA}" srcOrd="0" destOrd="0" presId="urn:microsoft.com/office/officeart/2005/8/layout/process1"/>
    <dgm:cxn modelId="{0D47B618-4F86-4FDA-8BDF-FF0F86057AD6}" srcId="{D1EB15E9-2E81-44EC-AA9F-81E5C251110C}" destId="{CF4A7B6F-0945-4AF2-9FE2-8A8D165054BB}" srcOrd="2" destOrd="0" parTransId="{09390A47-AE05-4FF5-8076-9F58A7F9572D}" sibTransId="{C5D3916D-FFB7-4E8A-AF4A-3450D87C1899}"/>
    <dgm:cxn modelId="{2D6BD218-30E8-441E-8739-85D6C3D37A30}" srcId="{D1EB15E9-2E81-44EC-AA9F-81E5C251110C}" destId="{7238B832-78C7-4873-8ECE-9F951E3E455B}" srcOrd="0" destOrd="0" parTransId="{BC3CC3FE-71B5-4244-BD9E-6FE174069AD3}" sibTransId="{D4EA4B76-4A54-4455-A7E5-12A3714B3B6A}"/>
    <dgm:cxn modelId="{49B21A41-1E36-445B-BB25-FC8142F9944D}" type="presOf" srcId="{92AE172A-C94A-49EB-AC3D-19D0FB1A066C}" destId="{716726F9-7CBE-45C5-853A-AB989E2F2BE2}" srcOrd="1" destOrd="0" presId="urn:microsoft.com/office/officeart/2005/8/layout/process1"/>
    <dgm:cxn modelId="{0D9F6062-3032-404A-B093-1C15821D788A}" type="presOf" srcId="{D1EB15E9-2E81-44EC-AA9F-81E5C251110C}" destId="{78D1EA7F-DDDB-47BF-82AA-65BA6E860D93}" srcOrd="0" destOrd="0" presId="urn:microsoft.com/office/officeart/2005/8/layout/process1"/>
    <dgm:cxn modelId="{41123846-1B27-4446-940E-546F35A37B69}" type="presOf" srcId="{D4EA4B76-4A54-4455-A7E5-12A3714B3B6A}" destId="{F0EEFBA9-DC2D-4D7D-B29A-66CEF11FD46E}" srcOrd="1" destOrd="0" presId="urn:microsoft.com/office/officeart/2005/8/layout/process1"/>
    <dgm:cxn modelId="{7E723D48-CB52-444F-8CE1-B386C8BB7385}" type="presOf" srcId="{CF4A7B6F-0945-4AF2-9FE2-8A8D165054BB}" destId="{4B6771BC-1BFA-4E42-B11A-BC270B5EF77A}" srcOrd="0" destOrd="0" presId="urn:microsoft.com/office/officeart/2005/8/layout/process1"/>
    <dgm:cxn modelId="{68384E76-6AFB-4B38-9584-03D288A28307}" type="presOf" srcId="{D4EA4B76-4A54-4455-A7E5-12A3714B3B6A}" destId="{7E9C1717-D1AD-4F1E-B908-AFB81B385A5A}" srcOrd="0" destOrd="0" presId="urn:microsoft.com/office/officeart/2005/8/layout/process1"/>
    <dgm:cxn modelId="{2123077A-1C30-4BC7-B2E5-9436E71FC08B}" type="presOf" srcId="{7238B832-78C7-4873-8ECE-9F951E3E455B}" destId="{D4D019EA-8C3A-4DEF-939C-82109383B3BE}" srcOrd="0" destOrd="0" presId="urn:microsoft.com/office/officeart/2005/8/layout/process1"/>
    <dgm:cxn modelId="{459FFEC4-3FD7-4BF0-BDFB-540D7F03CE15}" type="presOf" srcId="{23653E89-3177-47B8-B482-93553AC8F67E}" destId="{D337C143-C364-4E32-82F7-64105D9921AC}" srcOrd="0" destOrd="0" presId="urn:microsoft.com/office/officeart/2005/8/layout/process1"/>
    <dgm:cxn modelId="{9754E8C9-39B0-4926-9162-1D176745B687}" srcId="{D1EB15E9-2E81-44EC-AA9F-81E5C251110C}" destId="{23653E89-3177-47B8-B482-93553AC8F67E}" srcOrd="1" destOrd="0" parTransId="{86550BC9-92F3-4DCF-8AAA-80DD1880C081}" sibTransId="{92AE172A-C94A-49EB-AC3D-19D0FB1A066C}"/>
    <dgm:cxn modelId="{E4A75911-D0E8-4E98-841F-22519A4C3D1E}" type="presParOf" srcId="{78D1EA7F-DDDB-47BF-82AA-65BA6E860D93}" destId="{D4D019EA-8C3A-4DEF-939C-82109383B3BE}" srcOrd="0" destOrd="0" presId="urn:microsoft.com/office/officeart/2005/8/layout/process1"/>
    <dgm:cxn modelId="{F2874D73-9C02-4800-B272-AFEE6B1C6B2A}" type="presParOf" srcId="{78D1EA7F-DDDB-47BF-82AA-65BA6E860D93}" destId="{7E9C1717-D1AD-4F1E-B908-AFB81B385A5A}" srcOrd="1" destOrd="0" presId="urn:microsoft.com/office/officeart/2005/8/layout/process1"/>
    <dgm:cxn modelId="{822899F7-E85E-4607-BA83-D8F8F6CA74AB}" type="presParOf" srcId="{7E9C1717-D1AD-4F1E-B908-AFB81B385A5A}" destId="{F0EEFBA9-DC2D-4D7D-B29A-66CEF11FD46E}" srcOrd="0" destOrd="0" presId="urn:microsoft.com/office/officeart/2005/8/layout/process1"/>
    <dgm:cxn modelId="{C26DADB3-5D19-492A-B7E3-CBD65819FB09}" type="presParOf" srcId="{78D1EA7F-DDDB-47BF-82AA-65BA6E860D93}" destId="{D337C143-C364-4E32-82F7-64105D9921AC}" srcOrd="2" destOrd="0" presId="urn:microsoft.com/office/officeart/2005/8/layout/process1"/>
    <dgm:cxn modelId="{F18CC3C8-644C-4535-8980-993981E0174B}" type="presParOf" srcId="{78D1EA7F-DDDB-47BF-82AA-65BA6E860D93}" destId="{EE44B334-BA5E-4EDE-9C05-28CA68E8B5AA}" srcOrd="3" destOrd="0" presId="urn:microsoft.com/office/officeart/2005/8/layout/process1"/>
    <dgm:cxn modelId="{B551AF22-2F85-469D-8645-B52F110D97B0}" type="presParOf" srcId="{EE44B334-BA5E-4EDE-9C05-28CA68E8B5AA}" destId="{716726F9-7CBE-45C5-853A-AB989E2F2BE2}" srcOrd="0" destOrd="0" presId="urn:microsoft.com/office/officeart/2005/8/layout/process1"/>
    <dgm:cxn modelId="{D2B2BEF7-0D21-4E17-9BA8-1409763E1AC3}" type="presParOf" srcId="{78D1EA7F-DDDB-47BF-82AA-65BA6E860D93}" destId="{4B6771BC-1BFA-4E42-B11A-BC270B5EF77A}"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5AB7BF-FCC3-4C5C-AFC6-4F4C91D3C989}">
      <dsp:nvSpPr>
        <dsp:cNvPr id="0" name=""/>
        <dsp:cNvSpPr/>
      </dsp:nvSpPr>
      <dsp:spPr>
        <a:xfrm>
          <a:off x="5385" y="889875"/>
          <a:ext cx="1609751" cy="15091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kern="1200" dirty="0"/>
            <a:t>Retrieve data from the SpaceX launch API and parse it</a:t>
          </a:r>
          <a:endParaRPr lang="pl-PL" sz="1800" kern="1200" dirty="0"/>
        </a:p>
      </dsp:txBody>
      <dsp:txXfrm>
        <a:off x="49586" y="934076"/>
        <a:ext cx="1521349" cy="1420739"/>
      </dsp:txXfrm>
    </dsp:sp>
    <dsp:sp modelId="{E8107656-EE72-4B9D-B197-07001AD396D9}">
      <dsp:nvSpPr>
        <dsp:cNvPr id="0" name=""/>
        <dsp:cNvSpPr/>
      </dsp:nvSpPr>
      <dsp:spPr>
        <a:xfrm>
          <a:off x="1776112" y="1444836"/>
          <a:ext cx="341267" cy="39921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pl-PL" sz="1400" kern="1200"/>
        </a:p>
      </dsp:txBody>
      <dsp:txXfrm>
        <a:off x="1776112" y="1524680"/>
        <a:ext cx="238887" cy="239530"/>
      </dsp:txXfrm>
    </dsp:sp>
    <dsp:sp modelId="{A0F185D2-9D85-41B2-B798-4E79863F0F36}">
      <dsp:nvSpPr>
        <dsp:cNvPr id="0" name=""/>
        <dsp:cNvSpPr/>
      </dsp:nvSpPr>
      <dsp:spPr>
        <a:xfrm>
          <a:off x="2259037" y="889875"/>
          <a:ext cx="1609751" cy="15091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kern="1200" dirty="0"/>
            <a:t>Filter the </a:t>
          </a:r>
          <a:r>
            <a:rPr lang="en-US" sz="1800" b="0" kern="1200" dirty="0" err="1"/>
            <a:t>dataframe</a:t>
          </a:r>
          <a:r>
            <a:rPr lang="en-US" sz="1800" b="0" kern="1200" dirty="0"/>
            <a:t> to only include `Falcon 9` launches</a:t>
          </a:r>
          <a:endParaRPr lang="pl-PL" sz="1800" b="0" kern="1200" dirty="0"/>
        </a:p>
      </dsp:txBody>
      <dsp:txXfrm>
        <a:off x="2303238" y="934076"/>
        <a:ext cx="1521349" cy="1420739"/>
      </dsp:txXfrm>
    </dsp:sp>
    <dsp:sp modelId="{7053A7F3-0201-4C3E-B135-531B4316988E}">
      <dsp:nvSpPr>
        <dsp:cNvPr id="0" name=""/>
        <dsp:cNvSpPr/>
      </dsp:nvSpPr>
      <dsp:spPr>
        <a:xfrm>
          <a:off x="4029763" y="1444836"/>
          <a:ext cx="341267" cy="39921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pl-PL" sz="1400" kern="1200"/>
        </a:p>
      </dsp:txBody>
      <dsp:txXfrm>
        <a:off x="4029763" y="1524680"/>
        <a:ext cx="238887" cy="239530"/>
      </dsp:txXfrm>
    </dsp:sp>
    <dsp:sp modelId="{926006D7-9B79-46FB-98D6-DB125F6D41BF}">
      <dsp:nvSpPr>
        <dsp:cNvPr id="0" name=""/>
        <dsp:cNvSpPr/>
      </dsp:nvSpPr>
      <dsp:spPr>
        <a:xfrm>
          <a:off x="4512689" y="889875"/>
          <a:ext cx="1609751" cy="15091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pl-PL" sz="1800" b="0" kern="1200" dirty="0" err="1"/>
            <a:t>Dealing</a:t>
          </a:r>
          <a:r>
            <a:rPr lang="pl-PL" sz="1800" b="0" kern="1200" dirty="0"/>
            <a:t> with Missing </a:t>
          </a:r>
          <a:r>
            <a:rPr lang="pl-PL" sz="1800" b="0" kern="1200" dirty="0" err="1"/>
            <a:t>Values</a:t>
          </a:r>
          <a:endParaRPr lang="pl-PL" sz="1800" b="0" kern="1200" dirty="0"/>
        </a:p>
      </dsp:txBody>
      <dsp:txXfrm>
        <a:off x="4556890" y="934076"/>
        <a:ext cx="1521349" cy="142073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D019EA-8C3A-4DEF-939C-82109383B3BE}">
      <dsp:nvSpPr>
        <dsp:cNvPr id="0" name=""/>
        <dsp:cNvSpPr/>
      </dsp:nvSpPr>
      <dsp:spPr>
        <a:xfrm>
          <a:off x="5463" y="1447878"/>
          <a:ext cx="1632848" cy="1248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kern="1200" dirty="0"/>
            <a:t>Request the Falcon9 Launch Wiki page from its URL</a:t>
          </a:r>
        </a:p>
      </dsp:txBody>
      <dsp:txXfrm>
        <a:off x="42018" y="1484433"/>
        <a:ext cx="1559738" cy="1174966"/>
      </dsp:txXfrm>
    </dsp:sp>
    <dsp:sp modelId="{7E9C1717-D1AD-4F1E-B908-AFB81B385A5A}">
      <dsp:nvSpPr>
        <dsp:cNvPr id="0" name=""/>
        <dsp:cNvSpPr/>
      </dsp:nvSpPr>
      <dsp:spPr>
        <a:xfrm>
          <a:off x="1801596" y="1869443"/>
          <a:ext cx="346163" cy="4049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pl-PL" sz="1200" kern="1200"/>
        </a:p>
      </dsp:txBody>
      <dsp:txXfrm>
        <a:off x="1801596" y="1950432"/>
        <a:ext cx="242314" cy="242968"/>
      </dsp:txXfrm>
    </dsp:sp>
    <dsp:sp modelId="{D337C143-C364-4E32-82F7-64105D9921AC}">
      <dsp:nvSpPr>
        <dsp:cNvPr id="0" name=""/>
        <dsp:cNvSpPr/>
      </dsp:nvSpPr>
      <dsp:spPr>
        <a:xfrm>
          <a:off x="2291450" y="1447878"/>
          <a:ext cx="1632848" cy="1248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kern="1200" dirty="0"/>
            <a:t>Retrieve the names of all columns/variables from the HTML table header</a:t>
          </a:r>
          <a:endParaRPr lang="pl-PL" sz="1500" kern="1200" dirty="0"/>
        </a:p>
      </dsp:txBody>
      <dsp:txXfrm>
        <a:off x="2328005" y="1484433"/>
        <a:ext cx="1559738" cy="1174966"/>
      </dsp:txXfrm>
    </dsp:sp>
    <dsp:sp modelId="{EE44B334-BA5E-4EDE-9C05-28CA68E8B5AA}">
      <dsp:nvSpPr>
        <dsp:cNvPr id="0" name=""/>
        <dsp:cNvSpPr/>
      </dsp:nvSpPr>
      <dsp:spPr>
        <a:xfrm>
          <a:off x="4087584" y="1869443"/>
          <a:ext cx="346163" cy="4049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pl-PL" sz="1200" kern="1200"/>
        </a:p>
      </dsp:txBody>
      <dsp:txXfrm>
        <a:off x="4087584" y="1950432"/>
        <a:ext cx="242314" cy="242968"/>
      </dsp:txXfrm>
    </dsp:sp>
    <dsp:sp modelId="{4B6771BC-1BFA-4E42-B11A-BC270B5EF77A}">
      <dsp:nvSpPr>
        <dsp:cNvPr id="0" name=""/>
        <dsp:cNvSpPr/>
      </dsp:nvSpPr>
      <dsp:spPr>
        <a:xfrm>
          <a:off x="4577438" y="1447878"/>
          <a:ext cx="1632848" cy="1248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pl-PL" sz="1500" b="0" i="0" kern="1200" dirty="0" err="1"/>
            <a:t>Create</a:t>
          </a:r>
          <a:r>
            <a:rPr lang="en-US" sz="1500" b="0" i="0" kern="1200" dirty="0"/>
            <a:t> a data frame by parsing the HTML tables containing launch information.</a:t>
          </a:r>
          <a:endParaRPr lang="pl-PL" sz="1500" kern="1200" dirty="0"/>
        </a:p>
      </dsp:txBody>
      <dsp:txXfrm>
        <a:off x="4613993" y="1484433"/>
        <a:ext cx="1559738" cy="117496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jpeg>
</file>

<file path=ppt/media/image39.png>
</file>

<file path=ppt/media/image4.jpeg>
</file>

<file path=ppt/media/image40.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22377412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9678997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45001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FilipK206/Applied-Data_Science_Capstone/blob/bca5f6143bb0ee7f38499e1aab8713a206e928b5/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FilipK206/Applied-Data_Science_Capstone/blob/c753b01e2209e5ff56c56600780276f0fb41cecf/jupyter-labs-eda-dataviz.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FilipK206/Applied-Data_Science_Capstone/blob/bca5f6143bb0ee7f38499e1aab8713a206e928b5/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ilipK206/Applied-Data_Science_Capstone/blob/c753b01e2209e5ff56c56600780276f0fb41cecf/lab_jupyter_launch_site_location.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FilipK206/Applied-Data_Science_Capstone/blob/3af668170d0b95b057639f68862cfed75f1ddde5/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FilipK206/Applied-Data_Science_Capstone/blob/c753b01e2209e5ff56c56600780276f0fb41cecf/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44.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FilipK206/Applied-Data_Science_Capstone/blob/bca5f6143bb0ee7f38499e1aab8713a206e928b5/jupyter-labs-spacex-data-collection-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FilipK206/Applied-Data_Science_Capstone/blob/bca5f6143bb0ee7f38499e1aab8713a206e928b5/jupyter-labs-web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369332"/>
          </a:xfrm>
          <a:prstGeom prst="rect">
            <a:avLst/>
          </a:prstGeom>
          <a:noFill/>
        </p:spPr>
        <p:txBody>
          <a:bodyPr wrap="square" lIns="91440" tIns="45720" rIns="91440" bIns="45720" rtlCol="0" anchor="t">
            <a:spAutoFit/>
          </a:bodyPr>
          <a:lstStyle/>
          <a:p>
            <a:r>
              <a:rPr lang="pl-PL" dirty="0">
                <a:solidFill>
                  <a:schemeClr val="bg2"/>
                </a:solidFill>
                <a:latin typeface="Abadi"/>
                <a:ea typeface="SF Pro" pitchFamily="2" charset="0"/>
                <a:cs typeface="SF Pro" pitchFamily="2" charset="0"/>
              </a:rPr>
              <a:t>Filip</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400" b="0" i="0" dirty="0">
                <a:effectLst/>
                <a:latin typeface="Söhne"/>
              </a:rPr>
              <a:t>We conducted exploratory data analysis to establish the training labels. We computed the count of launches at each site, as well as the frequency of each orbit. Additionally, we generated a landing outcome label based on the outcome column and exported the results to a CSV file.</a:t>
            </a:r>
            <a:endParaRPr lang="pl-PL" sz="2400" b="0" i="0" dirty="0">
              <a:effectLst/>
              <a:latin typeface="Söhne"/>
            </a:endParaRPr>
          </a:p>
          <a:p>
            <a:r>
              <a:rPr lang="en-US" sz="2400" dirty="0">
                <a:hlinkClick r:id="rId3"/>
              </a:rPr>
              <a:t>https://github.com/FilipK206/Applied-Data_Science_Capstone/blob/bca5f6143bb0ee7f38499e1aab8713a206e928b5/labs-jupyter-spacex-Data%20wrangling.ipynb</a:t>
            </a:r>
            <a:r>
              <a:rPr lang="pl-PL" sz="2400" dirty="0">
                <a:latin typeface="Söhne"/>
              </a:rPr>
              <a:t> </a:t>
            </a:r>
            <a:endParaRPr lang="en-US" sz="24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400" b="0" i="0" dirty="0">
                <a:effectLst/>
                <a:latin typeface="Abadi" panose="020B0604020104020204" pitchFamily="34" charset="0"/>
              </a:rPr>
              <a:t>We examined the data by visualizing the connections between flight number and launch site, payload and launch site, success rate for each orbit type, flight number and orbit type, and the yearly trend in launch success.</a:t>
            </a:r>
            <a:endParaRPr lang="pl-PL" sz="2400" b="0" i="0" dirty="0">
              <a:effectLst/>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https://github.com/FilipK206/Applied-Data_Science_Capstone/blob/c753b01e2209e5ff56c56600780276f0fb41cecf/jupyter-labs-eda-dataviz.ipynb.jupyterlite.ipynb</a:t>
            </a:r>
            <a:r>
              <a:rPr lang="pl-PL" sz="2200" dirty="0">
                <a:solidFill>
                  <a:schemeClr val="accent3">
                    <a:lumMod val="25000"/>
                  </a:schemeClr>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We utilized exploratory data analysis (EDA) with SQL to extract insights from the data. We formulated queries to discover, for example:</a:t>
            </a:r>
          </a:p>
          <a:p>
            <a:pPr>
              <a:lnSpc>
                <a:spcPct val="100000"/>
              </a:lnSpc>
              <a:spcBef>
                <a:spcPts val="1400"/>
              </a:spcBef>
            </a:pPr>
            <a:r>
              <a:rPr lang="en-US" sz="1600" dirty="0">
                <a:solidFill>
                  <a:schemeClr val="accent3">
                    <a:lumMod val="25000"/>
                  </a:schemeClr>
                </a:solidFill>
                <a:latin typeface="Abadi" panose="020B0604020104020204" pitchFamily="34" charset="0"/>
              </a:rPr>
              <a:t>The total payload mass carried by boosters launched by NASA (CRS).</a:t>
            </a:r>
            <a:endParaRPr lang="pl-PL" sz="1600" dirty="0">
              <a:solidFill>
                <a:schemeClr val="accent3">
                  <a:lumMod val="25000"/>
                </a:schemeClr>
              </a:solidFill>
              <a:latin typeface="Abadi" panose="020B0604020104020204" pitchFamily="34" charset="0"/>
            </a:endParaRPr>
          </a:p>
          <a:p>
            <a:pPr>
              <a:lnSpc>
                <a:spcPct val="100000"/>
              </a:lnSpc>
              <a:spcBef>
                <a:spcPts val="1400"/>
              </a:spcBef>
            </a:pPr>
            <a:r>
              <a:rPr lang="en-US" sz="1600" dirty="0">
                <a:solidFill>
                  <a:schemeClr val="accent3">
                    <a:lumMod val="25000"/>
                  </a:schemeClr>
                </a:solidFill>
                <a:latin typeface="Abadi" panose="020B0604020104020204" pitchFamily="34" charset="0"/>
              </a:rPr>
              <a:t>The total number of successful and failed mission outcomes.</a:t>
            </a:r>
            <a:endParaRPr lang="pl-PL" sz="1600" dirty="0">
              <a:solidFill>
                <a:schemeClr val="accent3">
                  <a:lumMod val="25000"/>
                </a:schemeClr>
              </a:solidFill>
              <a:latin typeface="Abadi" panose="020B0604020104020204" pitchFamily="34" charset="0"/>
            </a:endParaRPr>
          </a:p>
          <a:p>
            <a:pPr>
              <a:lnSpc>
                <a:spcPct val="100000"/>
              </a:lnSpc>
              <a:spcBef>
                <a:spcPts val="1400"/>
              </a:spcBef>
            </a:pPr>
            <a:r>
              <a:rPr lang="en-US" sz="1600" dirty="0">
                <a:solidFill>
                  <a:schemeClr val="accent3">
                    <a:lumMod val="25000"/>
                  </a:schemeClr>
                </a:solidFill>
                <a:latin typeface="Abadi" panose="020B0604020104020204" pitchFamily="34" charset="0"/>
              </a:rPr>
              <a:t>The names of unique launch sites in the space mission.</a:t>
            </a:r>
          </a:p>
          <a:p>
            <a:pPr>
              <a:lnSpc>
                <a:spcPct val="100000"/>
              </a:lnSpc>
              <a:spcBef>
                <a:spcPts val="1400"/>
              </a:spcBef>
            </a:pPr>
            <a:r>
              <a:rPr lang="en-US" sz="1600" dirty="0">
                <a:solidFill>
                  <a:schemeClr val="accent3">
                    <a:lumMod val="25000"/>
                  </a:schemeClr>
                </a:solidFill>
                <a:latin typeface="Abadi" panose="020B0604020104020204" pitchFamily="34" charset="0"/>
              </a:rPr>
              <a:t>The average payload mass carried by booster version F9 V1.1.</a:t>
            </a:r>
          </a:p>
          <a:p>
            <a:pPr>
              <a:lnSpc>
                <a:spcPct val="100000"/>
              </a:lnSpc>
              <a:spcBef>
                <a:spcPts val="1400"/>
              </a:spcBef>
            </a:pPr>
            <a:r>
              <a:rPr lang="en-US" sz="1600" dirty="0">
                <a:solidFill>
                  <a:schemeClr val="accent3">
                    <a:lumMod val="25000"/>
                  </a:schemeClr>
                </a:solidFill>
                <a:latin typeface="Abadi" panose="020B0604020104020204" pitchFamily="34" charset="0"/>
              </a:rPr>
              <a:t>The failed landing outcomes on the drone ship, along with their booster version and launch site names</a:t>
            </a:r>
            <a:endParaRPr lang="pl-PL" sz="1600" dirty="0">
              <a:solidFill>
                <a:schemeClr val="accent3">
                  <a:lumMod val="25000"/>
                </a:schemeClr>
              </a:solidFill>
              <a:latin typeface="Abadi" panose="020B0604020104020204" pitchFamily="34" charset="0"/>
            </a:endParaRPr>
          </a:p>
          <a:p>
            <a:pPr>
              <a:lnSpc>
                <a:spcPct val="100000"/>
              </a:lnSpc>
              <a:spcBef>
                <a:spcPts val="1400"/>
              </a:spcBef>
            </a:pPr>
            <a:r>
              <a:rPr lang="en-US" sz="1600" dirty="0">
                <a:solidFill>
                  <a:schemeClr val="accent3">
                    <a:lumMod val="25000"/>
                  </a:schemeClr>
                </a:solidFill>
                <a:latin typeface="Abadi" panose="020B0604020104020204" pitchFamily="34" charset="0"/>
                <a:hlinkClick r:id="rId3"/>
              </a:rPr>
              <a:t>https://github.com/FilipK206/Applied-Data_Science_Capstone/blob/bca5f6143bb0ee7f38499e1aab8713a206e928b5/jupyter-labs-eda-sql-coursera_sqllite.ipynb</a:t>
            </a:r>
            <a:r>
              <a:rPr lang="pl-PL" sz="1600" dirty="0">
                <a:solidFill>
                  <a:schemeClr val="accent3">
                    <a:lumMod val="25000"/>
                  </a:schemeClr>
                </a:solidFill>
                <a:latin typeface="Abadi" panose="020B0604020104020204" pitchFamily="34" charset="0"/>
              </a:rPr>
              <a:t> </a:t>
            </a:r>
            <a:endParaRPr lang="en-US" sz="1800" dirty="0">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labeled all launch sites and incorporated map elements such as markers, circles, and lines to signify the success or failure of launches for each site on the Folium map. We assigned the launch outcomes to classes 0 and 1, where 0 represents failure and 1 represents success. Utilizing color-labeled marker clusters, we identified launch sites with relatively high success rates. cities.</a:t>
            </a:r>
            <a:endParaRPr lang="pl-PL"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https://github.com/FilipK206/Applied-Data_Science_Capstone/blob/c753b01e2209e5ff56c56600780276f0fb41cecf/lab_jupyter_launch_site_location.jupyterlite.ipynb</a:t>
            </a:r>
            <a:r>
              <a:rPr lang="pl-PL" sz="2200" dirty="0">
                <a:solidFill>
                  <a:schemeClr val="accent3">
                    <a:lumMod val="25000"/>
                  </a:schemeClr>
                </a:solidFill>
                <a:latin typeface="Abadi" panose="020B0604020104020204" pitchFamily="34" charset="0"/>
              </a:rPr>
              <a:t> </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latin typeface="Abadi" panose="020B0604020104020204" pitchFamily="34" charset="0"/>
              </a:rPr>
              <a:t>We built an interactive dashboard with </a:t>
            </a:r>
            <a:r>
              <a:rPr lang="en-US" sz="2200" dirty="0" err="1">
                <a:latin typeface="Abadi" panose="020B0604020104020204" pitchFamily="34" charset="0"/>
              </a:rPr>
              <a:t>Plotly</a:t>
            </a:r>
            <a:r>
              <a:rPr lang="en-US" sz="2200" dirty="0">
                <a:latin typeface="Abadi" panose="020B0604020104020204" pitchFamily="34" charset="0"/>
              </a:rPr>
              <a:t> dash</a:t>
            </a:r>
            <a:endParaRPr lang="pl-PL" sz="2200" dirty="0">
              <a:latin typeface="Abadi" panose="020B0604020104020204" pitchFamily="34" charset="0"/>
            </a:endParaRPr>
          </a:p>
          <a:p>
            <a:pPr>
              <a:lnSpc>
                <a:spcPct val="100000"/>
              </a:lnSpc>
              <a:spcBef>
                <a:spcPts val="1400"/>
              </a:spcBef>
            </a:pPr>
            <a:r>
              <a:rPr lang="en-US" sz="2200" dirty="0">
                <a:latin typeface="Abadi" panose="020B0604020104020204" pitchFamily="34" charset="0"/>
              </a:rPr>
              <a:t>We plotted pie charts showing the total launches by a certain sites </a:t>
            </a:r>
            <a:endParaRPr lang="pl-PL" sz="2200" dirty="0">
              <a:latin typeface="Abadi" panose="020B0604020104020204" pitchFamily="34" charset="0"/>
            </a:endParaRPr>
          </a:p>
          <a:p>
            <a:pPr>
              <a:lnSpc>
                <a:spcPct val="100000"/>
              </a:lnSpc>
              <a:spcBef>
                <a:spcPts val="1400"/>
              </a:spcBef>
            </a:pPr>
            <a:r>
              <a:rPr lang="en-US" sz="2200" dirty="0">
                <a:latin typeface="Abadi" panose="020B0604020104020204" pitchFamily="34" charset="0"/>
              </a:rPr>
              <a:t>We plotted scatter graph showing the relationship with Outcome and Payload Mass (Kg) for the different booster version.</a:t>
            </a:r>
            <a:endParaRPr lang="pl-PL" sz="2200" dirty="0">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https://github.com/FilipK206/Applied-Data_Science_Capstone/blob/3af668170d0b95b057639f68862cfed75f1ddde5/spacex_dash_app.py</a:t>
            </a:r>
            <a:r>
              <a:rPr lang="pl-PL" sz="2200" dirty="0">
                <a:solidFill>
                  <a:schemeClr val="accent3">
                    <a:lumMod val="25000"/>
                  </a:schemeClr>
                </a:solidFill>
                <a:latin typeface="Abadi" panose="020B0604020104020204" pitchFamily="34" charset="0"/>
              </a:rPr>
              <a:t> </a:t>
            </a:r>
            <a:endParaRPr lang="en-US" sz="22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b="0" i="0" dirty="0">
                <a:effectLst/>
                <a:latin typeface="Abadi" panose="020B0604020104020204" pitchFamily="34" charset="0"/>
              </a:rPr>
              <a:t>We loaded the data using NumPy and Pandas, performed data transformation, and divided it into training and testing sets. We constructed various machine learning models and fine-tuned different hyperparameters using </a:t>
            </a:r>
            <a:r>
              <a:rPr lang="en-US" sz="2200" b="0" i="0" dirty="0" err="1">
                <a:effectLst/>
                <a:latin typeface="Abadi" panose="020B0604020104020204" pitchFamily="34" charset="0"/>
              </a:rPr>
              <a:t>GridSearchCV</a:t>
            </a:r>
            <a:r>
              <a:rPr lang="en-US" sz="2200" b="0" i="0" dirty="0">
                <a:effectLst/>
                <a:latin typeface="Abadi" panose="020B0604020104020204" pitchFamily="34" charset="0"/>
              </a:rPr>
              <a:t>. Accuracy served as the metric for our model evaluation, and we enhanced the model through feature engineering and algorithm tuning. Ultimately, we identified the best-performing classification model</a:t>
            </a:r>
            <a:r>
              <a:rPr lang="pl-PL" sz="2200" b="0" i="0" dirty="0">
                <a:effectLst/>
                <a:latin typeface="Abadi" panose="020B0604020104020204" pitchFamily="34" charset="0"/>
              </a:rPr>
              <a:t>s</a:t>
            </a:r>
            <a:r>
              <a:rPr lang="en-US" sz="2200" b="0" i="0" dirty="0">
                <a:effectLst/>
                <a:latin typeface="Abadi" panose="020B0604020104020204" pitchFamily="34" charset="0"/>
              </a:rPr>
              <a:t>.</a:t>
            </a:r>
            <a:endParaRPr lang="pl-PL" sz="2200" b="0" i="0" dirty="0">
              <a:effectLst/>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https://github.com/FilipK206/Applied-Data_Science_Capstone/blob/c753b01e2209e5ff56c56600780276f0fb41cecf/SpaceX_Machine_Learning_Prediction_Part_5.jupyterlite.ipynb</a:t>
            </a:r>
            <a:r>
              <a:rPr lang="pl-PL" sz="2200" dirty="0">
                <a:solidFill>
                  <a:schemeClr val="accent3">
                    <a:lumMod val="25000"/>
                  </a:schemeClr>
                </a:solidFill>
                <a:latin typeface="Abadi" panose="020B0604020104020204" pitchFamily="34" charset="0"/>
              </a:rPr>
              <a:t> </a:t>
            </a:r>
            <a:endParaRPr lang="en-US" dirty="0">
              <a:latin typeface="Abadi" panose="020B0604020104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210697" cy="45120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400" dirty="0">
                <a:solidFill>
                  <a:schemeClr val="accent3">
                    <a:lumMod val="25000"/>
                  </a:schemeClr>
                </a:solidFill>
                <a:latin typeface="Abadi" panose="020B0604020104020204" pitchFamily="34" charset="0"/>
              </a:rPr>
              <a:t>Exploratory data analysis results</a:t>
            </a:r>
            <a:endParaRPr lang="pl-PL" sz="2400" dirty="0">
              <a:solidFill>
                <a:schemeClr val="accent3">
                  <a:lumMod val="25000"/>
                </a:schemeClr>
              </a:solidFill>
              <a:latin typeface="Abadi" panose="020B0604020104020204" pitchFamily="34" charset="0"/>
            </a:endParaRPr>
          </a:p>
          <a:p>
            <a:pPr lvl="1">
              <a:lnSpc>
                <a:spcPct val="100000"/>
              </a:lnSpc>
              <a:spcBef>
                <a:spcPts val="1400"/>
              </a:spcBef>
            </a:pPr>
            <a:r>
              <a:rPr lang="pl-PL" sz="2000" dirty="0" err="1">
                <a:solidFill>
                  <a:schemeClr val="accent3">
                    <a:lumMod val="25000"/>
                  </a:schemeClr>
                </a:solidFill>
                <a:latin typeface="Abadi" panose="020B0604020104020204" pitchFamily="34" charset="0"/>
              </a:rPr>
              <a:t>There</a:t>
            </a:r>
            <a:r>
              <a:rPr lang="pl-PL" sz="2000" dirty="0">
                <a:solidFill>
                  <a:schemeClr val="accent3">
                    <a:lumMod val="25000"/>
                  </a:schemeClr>
                </a:solidFill>
                <a:latin typeface="Abadi" panose="020B0604020104020204" pitchFamily="34" charset="0"/>
              </a:rPr>
              <a:t> </a:t>
            </a:r>
            <a:r>
              <a:rPr lang="pl-PL" sz="2000" dirty="0" err="1">
                <a:solidFill>
                  <a:schemeClr val="accent3">
                    <a:lumMod val="25000"/>
                  </a:schemeClr>
                </a:solidFill>
                <a:latin typeface="Abadi" panose="020B0604020104020204" pitchFamily="34" charset="0"/>
              </a:rPr>
              <a:t>are</a:t>
            </a:r>
            <a:r>
              <a:rPr lang="pl-PL" sz="2000" dirty="0">
                <a:solidFill>
                  <a:schemeClr val="accent3">
                    <a:lumMod val="25000"/>
                  </a:schemeClr>
                </a:solidFill>
                <a:latin typeface="Abadi" panose="020B0604020104020204" pitchFamily="34" charset="0"/>
              </a:rPr>
              <a:t> </a:t>
            </a:r>
            <a:r>
              <a:rPr lang="pl-PL" sz="2000" dirty="0" err="1">
                <a:solidFill>
                  <a:schemeClr val="accent3">
                    <a:lumMod val="25000"/>
                  </a:schemeClr>
                </a:solidFill>
                <a:latin typeface="Abadi" panose="020B0604020104020204" pitchFamily="34" charset="0"/>
              </a:rPr>
              <a:t>four</a:t>
            </a:r>
            <a:r>
              <a:rPr lang="pl-PL" sz="2000" dirty="0">
                <a:solidFill>
                  <a:schemeClr val="accent3">
                    <a:lumMod val="25000"/>
                  </a:schemeClr>
                </a:solidFill>
                <a:latin typeface="Abadi" panose="020B0604020104020204" pitchFamily="34" charset="0"/>
              </a:rPr>
              <a:t> </a:t>
            </a:r>
            <a:r>
              <a:rPr lang="pl-PL" sz="2000" dirty="0" err="1">
                <a:solidFill>
                  <a:schemeClr val="accent3">
                    <a:lumMod val="25000"/>
                  </a:schemeClr>
                </a:solidFill>
                <a:latin typeface="Abadi" panose="020B0604020104020204" pitchFamily="34" charset="0"/>
              </a:rPr>
              <a:t>different</a:t>
            </a:r>
            <a:r>
              <a:rPr lang="pl-PL" sz="2000" dirty="0">
                <a:solidFill>
                  <a:schemeClr val="accent3">
                    <a:lumMod val="25000"/>
                  </a:schemeClr>
                </a:solidFill>
                <a:latin typeface="Abadi" panose="020B0604020104020204" pitchFamily="34" charset="0"/>
              </a:rPr>
              <a:t> </a:t>
            </a:r>
            <a:r>
              <a:rPr lang="pl-PL" sz="2000" dirty="0" err="1">
                <a:solidFill>
                  <a:schemeClr val="accent3">
                    <a:lumMod val="25000"/>
                  </a:schemeClr>
                </a:solidFill>
                <a:latin typeface="Abadi" panose="020B0604020104020204" pitchFamily="34" charset="0"/>
              </a:rPr>
              <a:t>launch</a:t>
            </a:r>
            <a:r>
              <a:rPr lang="pl-PL" sz="2000" dirty="0">
                <a:solidFill>
                  <a:schemeClr val="accent3">
                    <a:lumMod val="25000"/>
                  </a:schemeClr>
                </a:solidFill>
                <a:latin typeface="Abadi" panose="020B0604020104020204" pitchFamily="34" charset="0"/>
              </a:rPr>
              <a:t> </a:t>
            </a:r>
            <a:r>
              <a:rPr lang="pl-PL" sz="2000" dirty="0" err="1">
                <a:solidFill>
                  <a:schemeClr val="accent3">
                    <a:lumMod val="25000"/>
                  </a:schemeClr>
                </a:solidFill>
                <a:latin typeface="Abadi" panose="020B0604020104020204" pitchFamily="34" charset="0"/>
              </a:rPr>
              <a:t>sites</a:t>
            </a:r>
            <a:r>
              <a:rPr lang="pl-PL" sz="2000" dirty="0">
                <a:solidFill>
                  <a:schemeClr val="accent3">
                    <a:lumMod val="25000"/>
                  </a:schemeClr>
                </a:solidFill>
                <a:latin typeface="Abadi" panose="020B0604020104020204" pitchFamily="34" charset="0"/>
              </a:rPr>
              <a:t>: CCAFS LC-40, VAFB SLC-4E, KSC LC-39A, CCAFS SLC-40</a:t>
            </a:r>
          </a:p>
          <a:p>
            <a:pPr lvl="1">
              <a:lnSpc>
                <a:spcPct val="100000"/>
              </a:lnSpc>
              <a:spcBef>
                <a:spcPts val="1400"/>
              </a:spcBef>
            </a:pPr>
            <a:r>
              <a:rPr lang="pl-PL" sz="2000" dirty="0">
                <a:solidFill>
                  <a:schemeClr val="accent3">
                    <a:lumMod val="25000"/>
                  </a:schemeClr>
                </a:solidFill>
                <a:latin typeface="Abadi" panose="020B0604020104020204" pitchFamily="34" charset="0"/>
              </a:rPr>
              <a:t>T</a:t>
            </a:r>
            <a:r>
              <a:rPr lang="en-US" sz="2000" dirty="0" err="1">
                <a:solidFill>
                  <a:schemeClr val="accent3">
                    <a:lumMod val="25000"/>
                  </a:schemeClr>
                </a:solidFill>
                <a:latin typeface="Abadi" panose="020B0604020104020204" pitchFamily="34" charset="0"/>
              </a:rPr>
              <a:t>otal</a:t>
            </a:r>
            <a:r>
              <a:rPr lang="en-US" sz="2000" dirty="0">
                <a:solidFill>
                  <a:schemeClr val="accent3">
                    <a:lumMod val="25000"/>
                  </a:schemeClr>
                </a:solidFill>
                <a:latin typeface="Abadi" panose="020B0604020104020204" pitchFamily="34" charset="0"/>
              </a:rPr>
              <a:t> payload mass carried by boosters launched by NASA (CRS)</a:t>
            </a:r>
            <a:r>
              <a:rPr lang="pl-PL" sz="2000" dirty="0">
                <a:solidFill>
                  <a:schemeClr val="accent3">
                    <a:lumMod val="25000"/>
                  </a:schemeClr>
                </a:solidFill>
                <a:latin typeface="Abadi" panose="020B0604020104020204" pitchFamily="34" charset="0"/>
              </a:rPr>
              <a:t>: 45596 KG</a:t>
            </a:r>
          </a:p>
          <a:p>
            <a:pPr lvl="1">
              <a:lnSpc>
                <a:spcPct val="100000"/>
              </a:lnSpc>
              <a:spcBef>
                <a:spcPts val="1400"/>
              </a:spcBef>
            </a:pPr>
            <a:r>
              <a:rPr lang="pl-PL" sz="2000" dirty="0">
                <a:solidFill>
                  <a:schemeClr val="accent3">
                    <a:lumMod val="25000"/>
                  </a:schemeClr>
                </a:solidFill>
                <a:latin typeface="Abadi" panose="020B0604020104020204" pitchFamily="34" charset="0"/>
              </a:rPr>
              <a:t>A</a:t>
            </a:r>
            <a:r>
              <a:rPr lang="en-US" sz="2000" dirty="0" err="1">
                <a:solidFill>
                  <a:schemeClr val="accent3">
                    <a:lumMod val="25000"/>
                  </a:schemeClr>
                </a:solidFill>
                <a:latin typeface="Abadi" panose="020B0604020104020204" pitchFamily="34" charset="0"/>
              </a:rPr>
              <a:t>verage</a:t>
            </a:r>
            <a:r>
              <a:rPr lang="en-US" sz="2000" dirty="0">
                <a:solidFill>
                  <a:schemeClr val="accent3">
                    <a:lumMod val="25000"/>
                  </a:schemeClr>
                </a:solidFill>
                <a:latin typeface="Abadi" panose="020B0604020104020204" pitchFamily="34" charset="0"/>
              </a:rPr>
              <a:t> payload mass carried by booster version F9 v1.1</a:t>
            </a:r>
            <a:r>
              <a:rPr lang="pl-PL" sz="2000" dirty="0">
                <a:solidFill>
                  <a:schemeClr val="accent3">
                    <a:lumMod val="25000"/>
                  </a:schemeClr>
                </a:solidFill>
                <a:latin typeface="Abadi" panose="020B0604020104020204" pitchFamily="34" charset="0"/>
              </a:rPr>
              <a:t>: 2535 KG</a:t>
            </a:r>
          </a:p>
          <a:p>
            <a:pPr lvl="1">
              <a:lnSpc>
                <a:spcPct val="100000"/>
              </a:lnSpc>
              <a:spcBef>
                <a:spcPts val="1400"/>
              </a:spcBef>
            </a:pPr>
            <a:r>
              <a:rPr lang="pl-PL" sz="2000" dirty="0">
                <a:solidFill>
                  <a:schemeClr val="accent3">
                    <a:lumMod val="25000"/>
                  </a:schemeClr>
                </a:solidFill>
                <a:latin typeface="Abadi" panose="020B0604020104020204" pitchFamily="34" charset="0"/>
              </a:rPr>
              <a:t>First </a:t>
            </a:r>
            <a:r>
              <a:rPr lang="pl-PL" sz="2000" dirty="0" err="1">
                <a:solidFill>
                  <a:schemeClr val="accent3">
                    <a:lumMod val="25000"/>
                  </a:schemeClr>
                </a:solidFill>
                <a:latin typeface="Abadi" panose="020B0604020104020204" pitchFamily="34" charset="0"/>
              </a:rPr>
              <a:t>succesful</a:t>
            </a:r>
            <a:r>
              <a:rPr lang="pl-PL" sz="2000" dirty="0">
                <a:solidFill>
                  <a:schemeClr val="accent3">
                    <a:lumMod val="25000"/>
                  </a:schemeClr>
                </a:solidFill>
                <a:latin typeface="Abadi" panose="020B0604020104020204" pitchFamily="34" charset="0"/>
              </a:rPr>
              <a:t> </a:t>
            </a:r>
            <a:r>
              <a:rPr lang="pl-PL" sz="2000" dirty="0" err="1">
                <a:solidFill>
                  <a:schemeClr val="accent3">
                    <a:lumMod val="25000"/>
                  </a:schemeClr>
                </a:solidFill>
                <a:latin typeface="Abadi" panose="020B0604020104020204" pitchFamily="34" charset="0"/>
              </a:rPr>
              <a:t>landing</a:t>
            </a:r>
            <a:r>
              <a:rPr lang="pl-PL" sz="2000" dirty="0">
                <a:solidFill>
                  <a:schemeClr val="accent3">
                    <a:lumMod val="25000"/>
                  </a:schemeClr>
                </a:solidFill>
                <a:latin typeface="Abadi" panose="020B0604020104020204" pitchFamily="34" charset="0"/>
              </a:rPr>
              <a:t> </a:t>
            </a:r>
            <a:r>
              <a:rPr lang="pl-PL" sz="2000" dirty="0" err="1">
                <a:solidFill>
                  <a:schemeClr val="accent3">
                    <a:lumMod val="25000"/>
                  </a:schemeClr>
                </a:solidFill>
                <a:latin typeface="Abadi" panose="020B0604020104020204" pitchFamily="34" charset="0"/>
              </a:rPr>
              <a:t>outcome</a:t>
            </a:r>
            <a:r>
              <a:rPr lang="pl-PL" sz="2000" dirty="0">
                <a:solidFill>
                  <a:schemeClr val="accent3">
                    <a:lumMod val="25000"/>
                  </a:schemeClr>
                </a:solidFill>
                <a:latin typeface="Abadi" panose="020B0604020104020204" pitchFamily="34" charset="0"/>
              </a:rPr>
              <a:t> in </a:t>
            </a:r>
            <a:r>
              <a:rPr lang="pl-PL" sz="2000" dirty="0" err="1">
                <a:solidFill>
                  <a:schemeClr val="accent3">
                    <a:lumMod val="25000"/>
                  </a:schemeClr>
                </a:solidFill>
                <a:latin typeface="Abadi" panose="020B0604020104020204" pitchFamily="34" charset="0"/>
              </a:rPr>
              <a:t>ground</a:t>
            </a:r>
            <a:r>
              <a:rPr lang="pl-PL" sz="2000" dirty="0">
                <a:solidFill>
                  <a:schemeClr val="accent3">
                    <a:lumMod val="25000"/>
                  </a:schemeClr>
                </a:solidFill>
                <a:latin typeface="Abadi" panose="020B0604020104020204" pitchFamily="34" charset="0"/>
              </a:rPr>
              <a:t> pad was </a:t>
            </a:r>
            <a:r>
              <a:rPr lang="pl-PL" sz="2000" dirty="0" err="1">
                <a:solidFill>
                  <a:schemeClr val="accent3">
                    <a:lumMod val="25000"/>
                  </a:schemeClr>
                </a:solidFill>
                <a:latin typeface="Abadi" panose="020B0604020104020204" pitchFamily="34" charset="0"/>
              </a:rPr>
              <a:t>achieved</a:t>
            </a:r>
            <a:r>
              <a:rPr lang="pl-PL" sz="2000" dirty="0">
                <a:solidFill>
                  <a:schemeClr val="accent3">
                    <a:lumMod val="25000"/>
                  </a:schemeClr>
                </a:solidFill>
                <a:latin typeface="Abadi" panose="020B0604020104020204" pitchFamily="34" charset="0"/>
              </a:rPr>
              <a:t>: 2015-12-22</a:t>
            </a:r>
          </a:p>
          <a:p>
            <a:pPr lvl="1">
              <a:lnSpc>
                <a:spcPct val="100000"/>
              </a:lnSpc>
              <a:spcBef>
                <a:spcPts val="1400"/>
              </a:spcBef>
            </a:pPr>
            <a:r>
              <a:rPr lang="en-US" sz="2000" dirty="0">
                <a:solidFill>
                  <a:schemeClr val="accent3">
                    <a:lumMod val="25000"/>
                  </a:schemeClr>
                </a:solidFill>
                <a:latin typeface="Abadi" panose="020B0604020104020204" pitchFamily="34" charset="0"/>
              </a:rPr>
              <a:t>total number of successful and failure mission outcomes</a:t>
            </a:r>
            <a:r>
              <a:rPr lang="pl-PL" sz="2000" dirty="0">
                <a:solidFill>
                  <a:schemeClr val="accent3">
                    <a:lumMod val="25000"/>
                  </a:schemeClr>
                </a:solidFill>
                <a:latin typeface="Abadi" panose="020B0604020104020204" pitchFamily="34" charset="0"/>
              </a:rPr>
              <a:t>: 101</a:t>
            </a:r>
            <a:endParaRPr lang="en-US" sz="2800" dirty="0">
              <a:latin typeface="Abadi" panose="020B0604020104020204" pitchFamily="34" charset="0"/>
            </a:endParaRPr>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D153EEE3-B44C-E39F-FE86-4FEE0945A953}"/>
              </a:ext>
            </a:extLst>
          </p:cNvPr>
          <p:cNvPicPr>
            <a:picLocks noChangeAspect="1"/>
          </p:cNvPicPr>
          <p:nvPr/>
        </p:nvPicPr>
        <p:blipFill>
          <a:blip r:embed="rId4"/>
          <a:stretch>
            <a:fillRect/>
          </a:stretch>
        </p:blipFill>
        <p:spPr>
          <a:xfrm>
            <a:off x="1140178" y="1538651"/>
            <a:ext cx="4241840" cy="2229685"/>
          </a:xfrm>
          <a:prstGeom prst="rect">
            <a:avLst/>
          </a:prstGeom>
        </p:spPr>
      </p:pic>
      <p:pic>
        <p:nvPicPr>
          <p:cNvPr id="6" name="Picture 5">
            <a:extLst>
              <a:ext uri="{FF2B5EF4-FFF2-40B4-BE49-F238E27FC236}">
                <a16:creationId xmlns:a16="http://schemas.microsoft.com/office/drawing/2014/main" id="{006C29B5-9691-10EC-D572-8A7A03D25645}"/>
              </a:ext>
            </a:extLst>
          </p:cNvPr>
          <p:cNvPicPr>
            <a:picLocks noChangeAspect="1"/>
          </p:cNvPicPr>
          <p:nvPr/>
        </p:nvPicPr>
        <p:blipFill>
          <a:blip r:embed="rId5"/>
          <a:stretch>
            <a:fillRect/>
          </a:stretch>
        </p:blipFill>
        <p:spPr>
          <a:xfrm>
            <a:off x="7013637" y="1538651"/>
            <a:ext cx="3265714" cy="2230915"/>
          </a:xfrm>
          <a:prstGeom prst="rect">
            <a:avLst/>
          </a:prstGeom>
        </p:spPr>
      </p:pic>
      <p:sp>
        <p:nvSpPr>
          <p:cNvPr id="9" name="TextBox 8">
            <a:extLst>
              <a:ext uri="{FF2B5EF4-FFF2-40B4-BE49-F238E27FC236}">
                <a16:creationId xmlns:a16="http://schemas.microsoft.com/office/drawing/2014/main" id="{27234274-E953-CE9D-6D0A-72A69CA1563D}"/>
              </a:ext>
            </a:extLst>
          </p:cNvPr>
          <p:cNvSpPr txBox="1"/>
          <p:nvPr/>
        </p:nvSpPr>
        <p:spPr>
          <a:xfrm>
            <a:off x="1140178" y="4078514"/>
            <a:ext cx="9139173" cy="1015663"/>
          </a:xfrm>
          <a:prstGeom prst="rect">
            <a:avLst/>
          </a:prstGeom>
          <a:noFill/>
        </p:spPr>
        <p:txBody>
          <a:bodyPr wrap="square" rtlCol="0">
            <a:spAutoFit/>
          </a:bodyPr>
          <a:lstStyle/>
          <a:p>
            <a:pPr algn="just"/>
            <a:r>
              <a:rPr lang="pl-PL" sz="2000" dirty="0" err="1">
                <a:latin typeface="Abadi" panose="020B0604020104020204" pitchFamily="34" charset="0"/>
              </a:rPr>
              <a:t>Every</a:t>
            </a:r>
            <a:r>
              <a:rPr lang="pl-PL" sz="2000" dirty="0">
                <a:latin typeface="Abadi" panose="020B0604020104020204" pitchFamily="34" charset="0"/>
              </a:rPr>
              <a:t> </a:t>
            </a:r>
            <a:r>
              <a:rPr lang="pl-PL" sz="2000" dirty="0" err="1">
                <a:latin typeface="Abadi" panose="020B0604020104020204" pitchFamily="34" charset="0"/>
              </a:rPr>
              <a:t>launch</a:t>
            </a:r>
            <a:r>
              <a:rPr lang="pl-PL" sz="2000" dirty="0">
                <a:latin typeface="Abadi" panose="020B0604020104020204" pitchFamily="34" charset="0"/>
              </a:rPr>
              <a:t> </a:t>
            </a:r>
            <a:r>
              <a:rPr lang="pl-PL" sz="2000" dirty="0" err="1">
                <a:latin typeface="Abadi" panose="020B0604020104020204" pitchFamily="34" charset="0"/>
              </a:rPr>
              <a:t>site</a:t>
            </a:r>
            <a:r>
              <a:rPr lang="pl-PL" sz="2000" dirty="0">
                <a:latin typeface="Abadi" panose="020B0604020104020204" pitchFamily="34" charset="0"/>
              </a:rPr>
              <a:t> was </a:t>
            </a:r>
            <a:r>
              <a:rPr lang="pl-PL" sz="2000" dirty="0" err="1">
                <a:latin typeface="Abadi" panose="020B0604020104020204" pitchFamily="34" charset="0"/>
              </a:rPr>
              <a:t>located</a:t>
            </a:r>
            <a:r>
              <a:rPr lang="pl-PL" sz="2000" dirty="0">
                <a:latin typeface="Abadi" panose="020B0604020104020204" pitchFamily="34" charset="0"/>
              </a:rPr>
              <a:t> </a:t>
            </a:r>
            <a:r>
              <a:rPr lang="pl-PL" sz="2000" dirty="0" err="1">
                <a:latin typeface="Abadi" panose="020B0604020104020204" pitchFamily="34" charset="0"/>
              </a:rPr>
              <a:t>close</a:t>
            </a:r>
            <a:r>
              <a:rPr lang="pl-PL" sz="2000" dirty="0">
                <a:latin typeface="Abadi" panose="020B0604020104020204" pitchFamily="34" charset="0"/>
              </a:rPr>
              <a:t> to </a:t>
            </a:r>
            <a:r>
              <a:rPr lang="pl-PL" sz="2000" dirty="0" err="1">
                <a:latin typeface="Abadi" panose="020B0604020104020204" pitchFamily="34" charset="0"/>
              </a:rPr>
              <a:t>facilities</a:t>
            </a:r>
            <a:r>
              <a:rPr lang="pl-PL" sz="2000" dirty="0">
                <a:latin typeface="Abadi" panose="020B0604020104020204" pitchFamily="34" charset="0"/>
              </a:rPr>
              <a:t> </a:t>
            </a:r>
            <a:r>
              <a:rPr lang="pl-PL" sz="2000" dirty="0" err="1">
                <a:latin typeface="Abadi" panose="020B0604020104020204" pitchFamily="34" charset="0"/>
              </a:rPr>
              <a:t>like</a:t>
            </a:r>
            <a:r>
              <a:rPr lang="pl-PL" sz="2000" dirty="0">
                <a:latin typeface="Abadi" panose="020B0604020104020204" pitchFamily="34" charset="0"/>
              </a:rPr>
              <a:t> the </a:t>
            </a:r>
            <a:r>
              <a:rPr lang="pl-PL" sz="2000" dirty="0" err="1">
                <a:latin typeface="Abadi" panose="020B0604020104020204" pitchFamily="34" charset="0"/>
              </a:rPr>
              <a:t>coastline</a:t>
            </a:r>
            <a:r>
              <a:rPr lang="pl-PL" sz="2000" dirty="0">
                <a:latin typeface="Abadi" panose="020B0604020104020204" pitchFamily="34" charset="0"/>
              </a:rPr>
              <a:t>, </a:t>
            </a:r>
            <a:r>
              <a:rPr lang="pl-PL" sz="2000" dirty="0" err="1">
                <a:latin typeface="Abadi" panose="020B0604020104020204" pitchFamily="34" charset="0"/>
              </a:rPr>
              <a:t>highway</a:t>
            </a:r>
            <a:r>
              <a:rPr lang="pl-PL" sz="2000" dirty="0">
                <a:latin typeface="Abadi" panose="020B0604020104020204" pitchFamily="34" charset="0"/>
              </a:rPr>
              <a:t> and railway with a </a:t>
            </a:r>
            <a:r>
              <a:rPr lang="pl-PL" sz="2000" dirty="0" err="1">
                <a:latin typeface="Abadi" panose="020B0604020104020204" pitchFamily="34" charset="0"/>
              </a:rPr>
              <a:t>safe</a:t>
            </a:r>
            <a:r>
              <a:rPr lang="pl-PL" sz="2000" dirty="0">
                <a:latin typeface="Abadi" panose="020B0604020104020204" pitchFamily="34" charset="0"/>
              </a:rPr>
              <a:t> </a:t>
            </a:r>
            <a:r>
              <a:rPr lang="pl-PL" sz="2000" dirty="0" err="1">
                <a:latin typeface="Abadi" panose="020B0604020104020204" pitchFamily="34" charset="0"/>
              </a:rPr>
              <a:t>distance</a:t>
            </a:r>
            <a:r>
              <a:rPr lang="pl-PL" sz="2000" dirty="0">
                <a:latin typeface="Abadi" panose="020B0604020104020204" pitchFamily="34" charset="0"/>
              </a:rPr>
              <a:t> to the </a:t>
            </a:r>
            <a:r>
              <a:rPr lang="pl-PL" sz="2000" dirty="0" err="1">
                <a:latin typeface="Abadi" panose="020B0604020104020204" pitchFamily="34" charset="0"/>
              </a:rPr>
              <a:t>cities</a:t>
            </a:r>
            <a:r>
              <a:rPr lang="pl-PL" sz="2000" dirty="0">
                <a:latin typeface="Abadi" panose="020B0604020104020204" pitchFamily="34" charset="0"/>
              </a:rPr>
              <a:t>. </a:t>
            </a:r>
            <a:r>
              <a:rPr lang="pl-PL" sz="2000" dirty="0" err="1">
                <a:latin typeface="Abadi" panose="020B0604020104020204" pitchFamily="34" charset="0"/>
              </a:rPr>
              <a:t>Which</a:t>
            </a:r>
            <a:r>
              <a:rPr lang="pl-PL" sz="2000" dirty="0">
                <a:latin typeface="Abadi" panose="020B0604020104020204" pitchFamily="34" charset="0"/>
              </a:rPr>
              <a:t> </a:t>
            </a:r>
            <a:r>
              <a:rPr lang="pl-PL" sz="2000" dirty="0" err="1">
                <a:latin typeface="Abadi" panose="020B0604020104020204" pitchFamily="34" charset="0"/>
              </a:rPr>
              <a:t>increases</a:t>
            </a:r>
            <a:r>
              <a:rPr lang="pl-PL" sz="2000" dirty="0">
                <a:latin typeface="Abadi" panose="020B0604020104020204" pitchFamily="34" charset="0"/>
              </a:rPr>
              <a:t> the </a:t>
            </a:r>
            <a:r>
              <a:rPr lang="pl-PL" sz="2000" dirty="0" err="1">
                <a:latin typeface="Abadi" panose="020B0604020104020204" pitchFamily="34" charset="0"/>
              </a:rPr>
              <a:t>likelihood</a:t>
            </a:r>
            <a:r>
              <a:rPr lang="pl-PL" sz="2000" dirty="0">
                <a:latin typeface="Abadi" panose="020B0604020104020204" pitchFamily="34" charset="0"/>
              </a:rPr>
              <a:t> of a </a:t>
            </a:r>
            <a:r>
              <a:rPr lang="pl-PL" sz="2000" dirty="0" err="1">
                <a:latin typeface="Abadi" panose="020B0604020104020204" pitchFamily="34" charset="0"/>
              </a:rPr>
              <a:t>positive</a:t>
            </a:r>
            <a:r>
              <a:rPr lang="pl-PL" sz="2000" dirty="0">
                <a:latin typeface="Abadi" panose="020B0604020104020204" pitchFamily="34" charset="0"/>
              </a:rPr>
              <a:t> </a:t>
            </a:r>
            <a:r>
              <a:rPr lang="pl-PL" sz="2000" dirty="0" err="1">
                <a:latin typeface="Abadi" panose="020B0604020104020204" pitchFamily="34" charset="0"/>
              </a:rPr>
              <a:t>landing</a:t>
            </a:r>
            <a:r>
              <a:rPr lang="pl-PL" sz="2000" dirty="0">
                <a:latin typeface="Abadi" panose="020B0604020104020204" pitchFamily="34" charset="0"/>
              </a:rPr>
              <a:t> </a:t>
            </a:r>
            <a:r>
              <a:rPr lang="pl-PL" sz="2000" dirty="0" err="1">
                <a:latin typeface="Abadi" panose="020B0604020104020204" pitchFamily="34" charset="0"/>
              </a:rPr>
              <a:t>outcome</a:t>
            </a:r>
            <a:r>
              <a:rPr lang="pl-PL" sz="2000" dirty="0">
                <a:latin typeface="Abadi" panose="020B0604020104020204" pitchFamily="34" charset="0"/>
              </a:rPr>
              <a:t>. </a:t>
            </a:r>
          </a:p>
        </p:txBody>
      </p:sp>
    </p:spTree>
    <p:extLst>
      <p:ext uri="{BB962C8B-B14F-4D97-AF65-F5344CB8AC3E}">
        <p14:creationId xmlns:p14="http://schemas.microsoft.com/office/powerpoint/2010/main" val="41700567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8"/>
            <a:ext cx="10210697" cy="42182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chemeClr val="accent3">
                    <a:lumMod val="25000"/>
                  </a:schemeClr>
                </a:solidFill>
                <a:latin typeface="Abadi" panose="020B0604020104020204" pitchFamily="34" charset="0"/>
              </a:rPr>
              <a:t>Predictive analysis results</a:t>
            </a:r>
          </a:p>
          <a:p>
            <a:pPr lvl="1"/>
            <a:r>
              <a:rPr lang="en-US" sz="2200" dirty="0">
                <a:solidFill>
                  <a:schemeClr val="tx1"/>
                </a:solidFill>
                <a:latin typeface="Abadi" panose="020B0604020104020204" pitchFamily="34" charset="0"/>
              </a:rPr>
              <a:t>Accuracy for Logistics Regression method: 0.834</a:t>
            </a:r>
          </a:p>
          <a:p>
            <a:pPr lvl="1"/>
            <a:r>
              <a:rPr lang="en-US" sz="2200" dirty="0">
                <a:solidFill>
                  <a:schemeClr val="tx1"/>
                </a:solidFill>
                <a:latin typeface="Abadi" panose="020B0604020104020204" pitchFamily="34" charset="0"/>
              </a:rPr>
              <a:t>Accuracy for Support Vector Machine method: 0.834</a:t>
            </a:r>
          </a:p>
          <a:p>
            <a:pPr lvl="1"/>
            <a:r>
              <a:rPr lang="en-US" sz="2200" dirty="0">
                <a:solidFill>
                  <a:schemeClr val="tx1"/>
                </a:solidFill>
                <a:latin typeface="Abadi" panose="020B0604020104020204" pitchFamily="34" charset="0"/>
              </a:rPr>
              <a:t>Accuracy for Decision tree method: 0.778</a:t>
            </a:r>
          </a:p>
          <a:p>
            <a:pPr lvl="1"/>
            <a:r>
              <a:rPr lang="en-US" sz="2200" dirty="0">
                <a:solidFill>
                  <a:schemeClr val="tx1"/>
                </a:solidFill>
                <a:latin typeface="Abadi" panose="020B0604020104020204" pitchFamily="34" charset="0"/>
              </a:rPr>
              <a:t>Accuracy for K nearest </a:t>
            </a:r>
            <a:r>
              <a:rPr lang="en-US" sz="2200" dirty="0" err="1">
                <a:solidFill>
                  <a:schemeClr val="tx1"/>
                </a:solidFill>
                <a:latin typeface="Abadi" panose="020B0604020104020204" pitchFamily="34" charset="0"/>
              </a:rPr>
              <a:t>neighbours</a:t>
            </a:r>
            <a:r>
              <a:rPr lang="en-US" sz="2200" dirty="0">
                <a:solidFill>
                  <a:schemeClr val="tx1"/>
                </a:solidFill>
                <a:latin typeface="Abadi" panose="020B0604020104020204" pitchFamily="34" charset="0"/>
              </a:rPr>
              <a:t> method: 0.834</a:t>
            </a:r>
            <a:endParaRPr lang="pl-PL" sz="2200" dirty="0">
              <a:solidFill>
                <a:schemeClr val="tx1"/>
              </a:solidFill>
              <a:latin typeface="Abadi" panose="020B0604020104020204" pitchFamily="34" charset="0"/>
            </a:endParaRPr>
          </a:p>
          <a:p>
            <a:pPr marL="457200" lvl="1" indent="0">
              <a:buNone/>
            </a:pPr>
            <a:endParaRPr lang="pl-PL" sz="2200" dirty="0">
              <a:solidFill>
                <a:schemeClr val="tx1"/>
              </a:solidFill>
              <a:latin typeface="Abadi" panose="020B0604020104020204" pitchFamily="34" charset="0"/>
            </a:endParaRPr>
          </a:p>
          <a:p>
            <a:pPr marL="0" indent="0" algn="just">
              <a:buNone/>
            </a:pPr>
            <a:r>
              <a:rPr lang="pl-PL" sz="2200" b="1" dirty="0">
                <a:solidFill>
                  <a:schemeClr val="tx1"/>
                </a:solidFill>
                <a:latin typeface="Abadi" panose="020B0604020104020204" pitchFamily="34" charset="0"/>
              </a:rPr>
              <a:t>The </a:t>
            </a:r>
            <a:r>
              <a:rPr lang="pl-PL" sz="2200" b="1" dirty="0" err="1">
                <a:solidFill>
                  <a:schemeClr val="tx1"/>
                </a:solidFill>
                <a:latin typeface="Abadi" panose="020B0604020104020204" pitchFamily="34" charset="0"/>
              </a:rPr>
              <a:t>best</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models</a:t>
            </a:r>
            <a:r>
              <a:rPr lang="pl-PL" sz="2200" b="1" dirty="0">
                <a:solidFill>
                  <a:schemeClr val="tx1"/>
                </a:solidFill>
                <a:latin typeface="Abadi" panose="020B0604020104020204" pitchFamily="34" charset="0"/>
              </a:rPr>
              <a:t> for </a:t>
            </a:r>
            <a:r>
              <a:rPr lang="pl-PL" sz="2200" b="1" dirty="0" err="1">
                <a:solidFill>
                  <a:schemeClr val="tx1"/>
                </a:solidFill>
                <a:latin typeface="Abadi" panose="020B0604020104020204" pitchFamily="34" charset="0"/>
              </a:rPr>
              <a:t>this</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task</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are</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logistics</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regression</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support</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vector</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machine</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method</a:t>
            </a:r>
            <a:r>
              <a:rPr lang="pl-PL" sz="2200" b="1" dirty="0">
                <a:solidFill>
                  <a:schemeClr val="tx1"/>
                </a:solidFill>
                <a:latin typeface="Abadi" panose="020B0604020104020204" pitchFamily="34" charset="0"/>
              </a:rPr>
              <a:t> and K </a:t>
            </a:r>
            <a:r>
              <a:rPr lang="pl-PL" sz="2200" b="1" dirty="0" err="1">
                <a:solidFill>
                  <a:schemeClr val="tx1"/>
                </a:solidFill>
                <a:latin typeface="Abadi" panose="020B0604020104020204" pitchFamily="34" charset="0"/>
              </a:rPr>
              <a:t>nearest</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neighbours</a:t>
            </a:r>
            <a:r>
              <a:rPr lang="pl-PL" sz="2200" b="1" dirty="0">
                <a:solidFill>
                  <a:schemeClr val="tx1"/>
                </a:solidFill>
                <a:latin typeface="Abadi" panose="020B0604020104020204" pitchFamily="34" charset="0"/>
              </a:rPr>
              <a:t>.</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24621872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18754"/>
            <a:ext cx="10420638" cy="1032535"/>
          </a:xfrm>
          <a:prstGeom prst="rect">
            <a:avLst/>
          </a:prstGeom>
        </p:spPr>
        <p:txBody>
          <a:bodyPr>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It </a:t>
            </a:r>
            <a:r>
              <a:rPr lang="pl-PL" sz="2200" dirty="0" err="1">
                <a:solidFill>
                  <a:schemeClr val="accent3">
                    <a:lumMod val="25000"/>
                  </a:schemeClr>
                </a:solidFill>
                <a:latin typeface="Abadi" panose="020B0604020104020204" pitchFamily="34" charset="0"/>
              </a:rPr>
              <a:t>appears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that</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greater</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number</a:t>
            </a:r>
            <a:r>
              <a:rPr lang="pl-PL" sz="2200" dirty="0">
                <a:solidFill>
                  <a:schemeClr val="accent3">
                    <a:lumMod val="25000"/>
                  </a:schemeClr>
                </a:solidFill>
                <a:latin typeface="Abadi" panose="020B0604020104020204" pitchFamily="34" charset="0"/>
              </a:rPr>
              <a:t> of </a:t>
            </a:r>
            <a:r>
              <a:rPr lang="pl-PL" sz="2200" dirty="0" err="1">
                <a:solidFill>
                  <a:schemeClr val="accent3">
                    <a:lumMod val="25000"/>
                  </a:schemeClr>
                </a:solidFill>
                <a:latin typeface="Abadi" panose="020B0604020104020204" pitchFamily="34" charset="0"/>
              </a:rPr>
              <a:t>flights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at</a:t>
            </a:r>
            <a:r>
              <a:rPr lang="pl-PL" sz="2200" dirty="0">
                <a:solidFill>
                  <a:schemeClr val="accent3">
                    <a:lumMod val="25000"/>
                  </a:schemeClr>
                </a:solidFill>
                <a:latin typeface="Abadi" panose="020B0604020104020204" pitchFamily="34" charset="0"/>
              </a:rPr>
              <a:t> a </a:t>
            </a:r>
            <a:r>
              <a:rPr lang="pl-PL" sz="2200" dirty="0" err="1">
                <a:solidFill>
                  <a:schemeClr val="accent3">
                    <a:lumMod val="25000"/>
                  </a:schemeClr>
                </a:solidFill>
                <a:latin typeface="Abadi" panose="020B0604020104020204" pitchFamily="34" charset="0"/>
              </a:rPr>
              <a:t>launch</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site</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greater</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succes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rate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at</a:t>
            </a:r>
            <a:r>
              <a:rPr lang="pl-PL" sz="2200" dirty="0">
                <a:solidFill>
                  <a:schemeClr val="accent3">
                    <a:lumMod val="25000"/>
                  </a:schemeClr>
                </a:solidFill>
                <a:latin typeface="Abadi" panose="020B0604020104020204" pitchFamily="34" charset="0"/>
              </a:rPr>
              <a:t> a </a:t>
            </a:r>
            <a:r>
              <a:rPr lang="pl-PL" sz="2200" dirty="0" err="1">
                <a:solidFill>
                  <a:schemeClr val="accent3">
                    <a:lumMod val="25000"/>
                  </a:schemeClr>
                </a:solidFill>
                <a:latin typeface="Abadi" panose="020B0604020104020204" pitchFamily="34" charset="0"/>
              </a:rPr>
              <a:t>launch</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site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8A4171A6-BA2E-6B4F-365A-1C296F764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2736344"/>
            <a:ext cx="10651978" cy="20860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72584"/>
            <a:ext cx="10515600" cy="631949"/>
          </a:xfrm>
          <a:prstGeom prst="rect">
            <a:avLst/>
          </a:prstGeom>
        </p:spPr>
        <p:txBody>
          <a:bodyPr>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The most heavy </a:t>
            </a:r>
            <a:r>
              <a:rPr lang="pl-PL" sz="2200" dirty="0" err="1">
                <a:solidFill>
                  <a:schemeClr val="accent3">
                    <a:lumMod val="25000"/>
                  </a:schemeClr>
                </a:solidFill>
                <a:latin typeface="Abadi" panose="020B0604020104020204" pitchFamily="34" charset="0"/>
              </a:rPr>
              <a:t>payloads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were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conducted</a:t>
            </a:r>
            <a:r>
              <a:rPr lang="pl-PL" sz="2200" dirty="0">
                <a:solidFill>
                  <a:schemeClr val="accent3">
                    <a:lumMod val="25000"/>
                  </a:schemeClr>
                </a:solidFill>
                <a:latin typeface="Abadi" panose="020B0604020104020204" pitchFamily="34" charset="0"/>
              </a:rPr>
              <a:t> on a </a:t>
            </a:r>
            <a:r>
              <a:rPr lang="pl-PL" sz="2200" dirty="0" err="1">
                <a:solidFill>
                  <a:schemeClr val="accent3">
                    <a:lumMod val="25000"/>
                  </a:schemeClr>
                </a:solidFill>
                <a:latin typeface="Abadi" panose="020B0604020104020204" pitchFamily="34" charset="0"/>
              </a:rPr>
              <a:t>launch</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site</a:t>
            </a:r>
            <a:r>
              <a:rPr lang="pl-PL" sz="2200" dirty="0">
                <a:solidFill>
                  <a:schemeClr val="accent3">
                    <a:lumMod val="25000"/>
                  </a:schemeClr>
                </a:solidFill>
                <a:latin typeface="Abadi" panose="020B0604020104020204" pitchFamily="34" charset="0"/>
              </a:rPr>
              <a:t> CCAFS SLC 40.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39520778-90CE-CDC0-1803-4AE27A119215}"/>
              </a:ext>
            </a:extLst>
          </p:cNvPr>
          <p:cNvPicPr>
            <a:picLocks noChangeAspect="1"/>
          </p:cNvPicPr>
          <p:nvPr/>
        </p:nvPicPr>
        <p:blipFill>
          <a:blip r:embed="rId3"/>
          <a:stretch>
            <a:fillRect/>
          </a:stretch>
        </p:blipFill>
        <p:spPr>
          <a:xfrm>
            <a:off x="770011" y="2766801"/>
            <a:ext cx="10687961" cy="209266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1EB63562-C83C-8597-E3CC-E00330D41EF8}"/>
              </a:ext>
            </a:extLst>
          </p:cNvPr>
          <p:cNvPicPr>
            <a:picLocks noChangeAspect="1"/>
          </p:cNvPicPr>
          <p:nvPr/>
        </p:nvPicPr>
        <p:blipFill>
          <a:blip r:embed="rId3"/>
          <a:stretch>
            <a:fillRect/>
          </a:stretch>
        </p:blipFill>
        <p:spPr>
          <a:xfrm>
            <a:off x="770010" y="1830684"/>
            <a:ext cx="5125154" cy="3451904"/>
          </a:xfrm>
          <a:prstGeom prst="rect">
            <a:avLst/>
          </a:prstGeom>
        </p:spPr>
      </p:pic>
      <p:sp>
        <p:nvSpPr>
          <p:cNvPr id="2" name="TextBox 1">
            <a:extLst>
              <a:ext uri="{FF2B5EF4-FFF2-40B4-BE49-F238E27FC236}">
                <a16:creationId xmlns:a16="http://schemas.microsoft.com/office/drawing/2014/main" id="{C9F12849-187F-7C18-75C8-B4952C1322EE}"/>
              </a:ext>
            </a:extLst>
          </p:cNvPr>
          <p:cNvSpPr txBox="1"/>
          <p:nvPr/>
        </p:nvSpPr>
        <p:spPr>
          <a:xfrm>
            <a:off x="6296836" y="3244334"/>
            <a:ext cx="5125153" cy="769441"/>
          </a:xfrm>
          <a:prstGeom prst="rect">
            <a:avLst/>
          </a:prstGeom>
          <a:noFill/>
        </p:spPr>
        <p:txBody>
          <a:bodyPr wrap="square" rtlCol="0">
            <a:spAutoFit/>
          </a:bodyPr>
          <a:lstStyle/>
          <a:p>
            <a:r>
              <a:rPr lang="pl-PL" sz="2200" dirty="0">
                <a:latin typeface="Abadi" panose="020B0604020104020204" pitchFamily="34" charset="0"/>
              </a:rPr>
              <a:t>The most </a:t>
            </a:r>
            <a:r>
              <a:rPr lang="pl-PL" sz="2200" dirty="0" err="1">
                <a:latin typeface="Abadi" panose="020B0604020104020204" pitchFamily="34" charset="0"/>
              </a:rPr>
              <a:t>success</a:t>
            </a:r>
            <a:r>
              <a:rPr lang="pl-PL" sz="2200" dirty="0">
                <a:latin typeface="Abadi" panose="020B0604020104020204" pitchFamily="34" charset="0"/>
              </a:rPr>
              <a:t> </a:t>
            </a:r>
            <a:r>
              <a:rPr lang="pl-PL" sz="2200" dirty="0" err="1">
                <a:latin typeface="Abadi" panose="020B0604020104020204" pitchFamily="34" charset="0"/>
              </a:rPr>
              <a:t>rate</a:t>
            </a:r>
            <a:r>
              <a:rPr lang="pl-PL" sz="2200" dirty="0">
                <a:latin typeface="Abadi" panose="020B0604020104020204" pitchFamily="34" charset="0"/>
              </a:rPr>
              <a:t> </a:t>
            </a:r>
            <a:r>
              <a:rPr lang="pl-PL" sz="2200" dirty="0" err="1">
                <a:latin typeface="Abadi" panose="020B0604020104020204" pitchFamily="34" charset="0"/>
              </a:rPr>
              <a:t>had</a:t>
            </a:r>
            <a:r>
              <a:rPr lang="pl-PL" sz="2200" dirty="0">
                <a:latin typeface="Abadi" panose="020B0604020104020204" pitchFamily="34" charset="0"/>
              </a:rPr>
              <a:t> ES-L1, GEO, HEO, SSO</a:t>
            </a:r>
          </a:p>
        </p:txBody>
      </p:sp>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F108A285-2450-7317-9556-ED7E6835F98B}"/>
              </a:ext>
            </a:extLst>
          </p:cNvPr>
          <p:cNvPicPr>
            <a:picLocks noChangeAspect="1"/>
          </p:cNvPicPr>
          <p:nvPr/>
        </p:nvPicPr>
        <p:blipFill>
          <a:blip r:embed="rId3"/>
          <a:stretch>
            <a:fillRect/>
          </a:stretch>
        </p:blipFill>
        <p:spPr>
          <a:xfrm>
            <a:off x="544233" y="1799913"/>
            <a:ext cx="6610350" cy="4124325"/>
          </a:xfrm>
          <a:prstGeom prst="rect">
            <a:avLst/>
          </a:prstGeom>
        </p:spPr>
      </p:pic>
      <p:sp>
        <p:nvSpPr>
          <p:cNvPr id="2" name="TextBox 1">
            <a:extLst>
              <a:ext uri="{FF2B5EF4-FFF2-40B4-BE49-F238E27FC236}">
                <a16:creationId xmlns:a16="http://schemas.microsoft.com/office/drawing/2014/main" id="{23D431B3-C35F-6699-CCA3-0568372B65FD}"/>
              </a:ext>
            </a:extLst>
          </p:cNvPr>
          <p:cNvSpPr txBox="1"/>
          <p:nvPr/>
        </p:nvSpPr>
        <p:spPr>
          <a:xfrm>
            <a:off x="7154583" y="1799913"/>
            <a:ext cx="4131028" cy="1785104"/>
          </a:xfrm>
          <a:prstGeom prst="rect">
            <a:avLst/>
          </a:prstGeom>
          <a:noFill/>
        </p:spPr>
        <p:txBody>
          <a:bodyPr wrap="square" rtlCol="0">
            <a:spAutoFit/>
          </a:bodyPr>
          <a:lstStyle/>
          <a:p>
            <a:r>
              <a:rPr lang="pl-PL" sz="2200" dirty="0">
                <a:latin typeface="Abadi" panose="020B0604020104020204" pitchFamily="34" charset="0"/>
              </a:rPr>
              <a:t>The plot </a:t>
            </a:r>
            <a:r>
              <a:rPr lang="pl-PL" sz="2200" dirty="0" err="1">
                <a:latin typeface="Abadi" panose="020B0604020104020204" pitchFamily="34" charset="0"/>
              </a:rPr>
              <a:t>shows</a:t>
            </a:r>
            <a:r>
              <a:rPr lang="pl-PL" sz="2200" dirty="0">
                <a:latin typeface="Abadi" panose="020B0604020104020204" pitchFamily="34" charset="0"/>
              </a:rPr>
              <a:t> the Flight </a:t>
            </a:r>
            <a:r>
              <a:rPr lang="pl-PL" sz="2200" dirty="0" err="1">
                <a:latin typeface="Abadi" panose="020B0604020104020204" pitchFamily="34" charset="0"/>
              </a:rPr>
              <a:t>number</a:t>
            </a:r>
            <a:r>
              <a:rPr lang="pl-PL" sz="2200" dirty="0">
                <a:latin typeface="Abadi" panose="020B0604020104020204" pitchFamily="34" charset="0"/>
              </a:rPr>
              <a:t> vs Orbit </a:t>
            </a:r>
            <a:r>
              <a:rPr lang="pl-PL" sz="2200" dirty="0" err="1">
                <a:latin typeface="Abadi" panose="020B0604020104020204" pitchFamily="34" charset="0"/>
              </a:rPr>
              <a:t>type</a:t>
            </a:r>
            <a:r>
              <a:rPr lang="pl-PL" sz="2200" dirty="0">
                <a:latin typeface="Abadi" panose="020B0604020104020204" pitchFamily="34" charset="0"/>
              </a:rPr>
              <a:t>. We </a:t>
            </a:r>
            <a:r>
              <a:rPr lang="pl-PL" sz="2200" dirty="0" err="1">
                <a:latin typeface="Abadi" panose="020B0604020104020204" pitchFamily="34" charset="0"/>
              </a:rPr>
              <a:t>can</a:t>
            </a:r>
            <a:r>
              <a:rPr lang="pl-PL" sz="2200" dirty="0">
                <a:latin typeface="Abadi" panose="020B0604020104020204" pitchFamily="34" charset="0"/>
              </a:rPr>
              <a:t> </a:t>
            </a:r>
            <a:r>
              <a:rPr lang="pl-PL" sz="2200" dirty="0" err="1">
                <a:latin typeface="Abadi" panose="020B0604020104020204" pitchFamily="34" charset="0"/>
              </a:rPr>
              <a:t>see</a:t>
            </a:r>
            <a:r>
              <a:rPr lang="pl-PL" sz="2200" dirty="0">
                <a:latin typeface="Abadi" panose="020B0604020104020204" pitchFamily="34" charset="0"/>
              </a:rPr>
              <a:t> </a:t>
            </a:r>
            <a:r>
              <a:rPr lang="pl-PL" sz="2200" dirty="0" err="1">
                <a:latin typeface="Abadi" panose="020B0604020104020204" pitchFamily="34" charset="0"/>
              </a:rPr>
              <a:t>that</a:t>
            </a:r>
            <a:r>
              <a:rPr lang="pl-PL" sz="2200" dirty="0">
                <a:latin typeface="Abadi" panose="020B0604020104020204" pitchFamily="34" charset="0"/>
              </a:rPr>
              <a:t> the </a:t>
            </a:r>
            <a:r>
              <a:rPr lang="pl-PL" sz="2200" dirty="0" err="1">
                <a:latin typeface="Abadi" panose="020B0604020104020204" pitchFamily="34" charset="0"/>
              </a:rPr>
              <a:t>success</a:t>
            </a:r>
            <a:r>
              <a:rPr lang="pl-PL" sz="2200" dirty="0">
                <a:latin typeface="Abadi" panose="020B0604020104020204" pitchFamily="34" charset="0"/>
              </a:rPr>
              <a:t> </a:t>
            </a:r>
            <a:r>
              <a:rPr lang="pl-PL" sz="2200" dirty="0" err="1">
                <a:latin typeface="Abadi" panose="020B0604020104020204" pitchFamily="34" charset="0"/>
              </a:rPr>
              <a:t>is</a:t>
            </a:r>
            <a:r>
              <a:rPr lang="pl-PL" sz="2200" dirty="0">
                <a:latin typeface="Abadi" panose="020B0604020104020204" pitchFamily="34" charset="0"/>
              </a:rPr>
              <a:t> </a:t>
            </a:r>
            <a:r>
              <a:rPr lang="pl-PL" sz="2200" dirty="0" err="1">
                <a:latin typeface="Abadi" panose="020B0604020104020204" pitchFamily="34" charset="0"/>
              </a:rPr>
              <a:t>related</a:t>
            </a:r>
            <a:r>
              <a:rPr lang="pl-PL" sz="2200" dirty="0">
                <a:latin typeface="Abadi" panose="020B0604020104020204" pitchFamily="34" charset="0"/>
              </a:rPr>
              <a:t> to the </a:t>
            </a:r>
            <a:r>
              <a:rPr lang="pl-PL" sz="2200" dirty="0" err="1">
                <a:latin typeface="Abadi" panose="020B0604020104020204" pitchFamily="34" charset="0"/>
              </a:rPr>
              <a:t>number</a:t>
            </a:r>
            <a:r>
              <a:rPr lang="pl-PL" sz="2200" dirty="0">
                <a:latin typeface="Abadi" panose="020B0604020104020204" pitchFamily="34" charset="0"/>
              </a:rPr>
              <a:t> of </a:t>
            </a:r>
            <a:r>
              <a:rPr lang="pl-PL" sz="2200" dirty="0" err="1">
                <a:latin typeface="Abadi" panose="020B0604020104020204" pitchFamily="34" charset="0"/>
              </a:rPr>
              <a:t>flights</a:t>
            </a:r>
            <a:r>
              <a:rPr lang="pl-PL" sz="2200" dirty="0">
                <a:latin typeface="Abadi" panose="020B0604020104020204" pitchFamily="34" charset="0"/>
              </a:rPr>
              <a:t> for Orbit LEO and MEO.</a:t>
            </a:r>
          </a:p>
        </p:txBody>
      </p:sp>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B33B71B4-8AED-30E6-8AB7-927D30CD15FB}"/>
              </a:ext>
            </a:extLst>
          </p:cNvPr>
          <p:cNvPicPr>
            <a:picLocks noChangeAspect="1"/>
          </p:cNvPicPr>
          <p:nvPr/>
        </p:nvPicPr>
        <p:blipFill>
          <a:blip r:embed="rId3"/>
          <a:stretch>
            <a:fillRect/>
          </a:stretch>
        </p:blipFill>
        <p:spPr>
          <a:xfrm>
            <a:off x="645833" y="1866773"/>
            <a:ext cx="5839887" cy="3643618"/>
          </a:xfrm>
          <a:prstGeom prst="rect">
            <a:avLst/>
          </a:prstGeom>
        </p:spPr>
      </p:pic>
      <p:sp>
        <p:nvSpPr>
          <p:cNvPr id="2" name="TextBox 1">
            <a:extLst>
              <a:ext uri="{FF2B5EF4-FFF2-40B4-BE49-F238E27FC236}">
                <a16:creationId xmlns:a16="http://schemas.microsoft.com/office/drawing/2014/main" id="{633DAF58-7DDA-94F5-4A2B-9EFB04B5B3B6}"/>
              </a:ext>
            </a:extLst>
          </p:cNvPr>
          <p:cNvSpPr txBox="1"/>
          <p:nvPr/>
        </p:nvSpPr>
        <p:spPr>
          <a:xfrm>
            <a:off x="7202311" y="1866773"/>
            <a:ext cx="3984978" cy="2462213"/>
          </a:xfrm>
          <a:prstGeom prst="rect">
            <a:avLst/>
          </a:prstGeom>
          <a:noFill/>
        </p:spPr>
        <p:txBody>
          <a:bodyPr wrap="square" rtlCol="0">
            <a:spAutoFit/>
          </a:bodyPr>
          <a:lstStyle/>
          <a:p>
            <a:r>
              <a:rPr lang="pl-PL" sz="2200" dirty="0">
                <a:latin typeface="Abadi" panose="020B0604020104020204" pitchFamily="34" charset="0"/>
              </a:rPr>
              <a:t>The plot </a:t>
            </a:r>
            <a:r>
              <a:rPr lang="pl-PL" sz="2200" dirty="0" err="1">
                <a:latin typeface="Abadi" panose="020B0604020104020204" pitchFamily="34" charset="0"/>
              </a:rPr>
              <a:t>shows</a:t>
            </a:r>
            <a:r>
              <a:rPr lang="pl-PL" sz="2200" dirty="0">
                <a:latin typeface="Abadi" panose="020B0604020104020204" pitchFamily="34" charset="0"/>
              </a:rPr>
              <a:t> the </a:t>
            </a:r>
            <a:r>
              <a:rPr lang="pl-PL" sz="2200" dirty="0" err="1">
                <a:latin typeface="Abadi" panose="020B0604020104020204" pitchFamily="34" charset="0"/>
              </a:rPr>
              <a:t>Payload</a:t>
            </a:r>
            <a:r>
              <a:rPr lang="pl-PL" sz="2200" dirty="0">
                <a:latin typeface="Abadi" panose="020B0604020104020204" pitchFamily="34" charset="0"/>
              </a:rPr>
              <a:t> vs Orbit </a:t>
            </a:r>
            <a:r>
              <a:rPr lang="pl-PL" sz="2200" dirty="0" err="1">
                <a:latin typeface="Abadi" panose="020B0604020104020204" pitchFamily="34" charset="0"/>
              </a:rPr>
              <a:t>type</a:t>
            </a:r>
            <a:r>
              <a:rPr lang="pl-PL" sz="2200" dirty="0">
                <a:latin typeface="Abadi" panose="020B0604020104020204" pitchFamily="34" charset="0"/>
              </a:rPr>
              <a:t>. We </a:t>
            </a:r>
            <a:r>
              <a:rPr lang="pl-PL" sz="2200" dirty="0" err="1">
                <a:latin typeface="Abadi" panose="020B0604020104020204" pitchFamily="34" charset="0"/>
              </a:rPr>
              <a:t>can</a:t>
            </a:r>
            <a:r>
              <a:rPr lang="pl-PL" sz="2200" dirty="0">
                <a:latin typeface="Abadi" panose="020B0604020104020204" pitchFamily="34" charset="0"/>
              </a:rPr>
              <a:t> </a:t>
            </a:r>
            <a:r>
              <a:rPr lang="pl-PL" sz="2200" dirty="0" err="1">
                <a:latin typeface="Abadi" panose="020B0604020104020204" pitchFamily="34" charset="0"/>
              </a:rPr>
              <a:t>see</a:t>
            </a:r>
            <a:r>
              <a:rPr lang="pl-PL" sz="2200" dirty="0">
                <a:latin typeface="Abadi" panose="020B0604020104020204" pitchFamily="34" charset="0"/>
              </a:rPr>
              <a:t> </a:t>
            </a:r>
            <a:r>
              <a:rPr lang="pl-PL" sz="2200" dirty="0" err="1">
                <a:latin typeface="Abadi" panose="020B0604020104020204" pitchFamily="34" charset="0"/>
              </a:rPr>
              <a:t>that</a:t>
            </a:r>
            <a:r>
              <a:rPr lang="pl-PL" sz="2200" dirty="0">
                <a:latin typeface="Abadi" panose="020B0604020104020204" pitchFamily="34" charset="0"/>
              </a:rPr>
              <a:t> </a:t>
            </a:r>
            <a:r>
              <a:rPr lang="pl-PL" sz="2200" dirty="0" err="1">
                <a:latin typeface="Abadi" panose="020B0604020104020204" pitchFamily="34" charset="0"/>
              </a:rPr>
              <a:t>there</a:t>
            </a:r>
            <a:r>
              <a:rPr lang="pl-PL" sz="2200" dirty="0">
                <a:latin typeface="Abadi" panose="020B0604020104020204" pitchFamily="34" charset="0"/>
              </a:rPr>
              <a:t> </a:t>
            </a:r>
            <a:r>
              <a:rPr lang="pl-PL" sz="2200" dirty="0" err="1">
                <a:latin typeface="Abadi" panose="020B0604020104020204" pitchFamily="34" charset="0"/>
              </a:rPr>
              <a:t>is</a:t>
            </a:r>
            <a:r>
              <a:rPr lang="pl-PL" sz="2200" dirty="0">
                <a:latin typeface="Abadi" panose="020B0604020104020204" pitchFamily="34" charset="0"/>
              </a:rPr>
              <a:t> no </a:t>
            </a:r>
            <a:r>
              <a:rPr lang="pl-PL" sz="2200" dirty="0" err="1">
                <a:latin typeface="Abadi" panose="020B0604020104020204" pitchFamily="34" charset="0"/>
              </a:rPr>
              <a:t>relationship</a:t>
            </a:r>
            <a:r>
              <a:rPr lang="pl-PL" sz="2200" dirty="0">
                <a:latin typeface="Abadi" panose="020B0604020104020204" pitchFamily="34" charset="0"/>
              </a:rPr>
              <a:t> for the GTO orbit. </a:t>
            </a:r>
            <a:r>
              <a:rPr lang="pl-PL" sz="2200" dirty="0" err="1">
                <a:latin typeface="Abadi" panose="020B0604020104020204" pitchFamily="34" charset="0"/>
              </a:rPr>
              <a:t>There</a:t>
            </a:r>
            <a:r>
              <a:rPr lang="pl-PL" sz="2200" dirty="0">
                <a:latin typeface="Abadi" panose="020B0604020104020204" pitchFamily="34" charset="0"/>
              </a:rPr>
              <a:t> </a:t>
            </a:r>
            <a:r>
              <a:rPr lang="pl-PL" sz="2200" dirty="0" err="1">
                <a:latin typeface="Abadi" panose="020B0604020104020204" pitchFamily="34" charset="0"/>
              </a:rPr>
              <a:t>could</a:t>
            </a:r>
            <a:r>
              <a:rPr lang="pl-PL" sz="2200" dirty="0">
                <a:latin typeface="Abadi" panose="020B0604020104020204" pitchFamily="34" charset="0"/>
              </a:rPr>
              <a:t> be a </a:t>
            </a:r>
            <a:r>
              <a:rPr lang="pl-PL" sz="2200" dirty="0" err="1">
                <a:latin typeface="Abadi" panose="020B0604020104020204" pitchFamily="34" charset="0"/>
              </a:rPr>
              <a:t>correlation</a:t>
            </a:r>
            <a:r>
              <a:rPr lang="pl-PL" sz="2200" dirty="0">
                <a:latin typeface="Abadi" panose="020B0604020104020204" pitchFamily="34" charset="0"/>
              </a:rPr>
              <a:t> with heavy </a:t>
            </a:r>
            <a:r>
              <a:rPr lang="pl-PL" sz="2200" dirty="0" err="1">
                <a:latin typeface="Abadi" panose="020B0604020104020204" pitchFamily="34" charset="0"/>
              </a:rPr>
              <a:t>payload</a:t>
            </a:r>
            <a:r>
              <a:rPr lang="pl-PL" sz="2200" dirty="0">
                <a:latin typeface="Abadi" panose="020B0604020104020204" pitchFamily="34" charset="0"/>
              </a:rPr>
              <a:t> and </a:t>
            </a:r>
            <a:r>
              <a:rPr lang="pl-PL" sz="2200" dirty="0" err="1">
                <a:latin typeface="Abadi" panose="020B0604020104020204" pitchFamily="34" charset="0"/>
              </a:rPr>
              <a:t>success</a:t>
            </a:r>
            <a:r>
              <a:rPr lang="pl-PL" sz="2200" dirty="0">
                <a:latin typeface="Abadi" panose="020B0604020104020204" pitchFamily="34" charset="0"/>
              </a:rPr>
              <a:t> </a:t>
            </a:r>
            <a:r>
              <a:rPr lang="pl-PL" sz="2200" dirty="0" err="1">
                <a:latin typeface="Abadi" panose="020B0604020104020204" pitchFamily="34" charset="0"/>
              </a:rPr>
              <a:t>landing</a:t>
            </a:r>
            <a:r>
              <a:rPr lang="pl-PL" sz="2200" dirty="0">
                <a:latin typeface="Abadi" panose="020B0604020104020204" pitchFamily="34" charset="0"/>
              </a:rPr>
              <a:t> for PO, LEO and ISS </a:t>
            </a:r>
            <a:r>
              <a:rPr lang="pl-PL" sz="2200" dirty="0" err="1">
                <a:latin typeface="Abadi" panose="020B0604020104020204" pitchFamily="34" charset="0"/>
              </a:rPr>
              <a:t>orbits</a:t>
            </a:r>
            <a:r>
              <a:rPr lang="pl-PL" sz="2200" dirty="0">
                <a:latin typeface="Abadi" panose="020B0604020104020204" pitchFamily="34" charset="0"/>
              </a:rPr>
              <a:t>.</a:t>
            </a:r>
          </a:p>
        </p:txBody>
      </p:sp>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7FD959FD-0C73-94E5-D9E8-CCFB36658CF3}"/>
              </a:ext>
            </a:extLst>
          </p:cNvPr>
          <p:cNvPicPr>
            <a:picLocks noChangeAspect="1"/>
          </p:cNvPicPr>
          <p:nvPr/>
        </p:nvPicPr>
        <p:blipFill>
          <a:blip r:embed="rId3"/>
          <a:stretch>
            <a:fillRect/>
          </a:stretch>
        </p:blipFill>
        <p:spPr>
          <a:xfrm>
            <a:off x="3574165" y="2058699"/>
            <a:ext cx="4907291" cy="3330856"/>
          </a:xfrm>
          <a:prstGeom prst="rect">
            <a:avLst/>
          </a:prstGeom>
        </p:spPr>
      </p:pic>
      <p:sp>
        <p:nvSpPr>
          <p:cNvPr id="2" name="TextBox 1">
            <a:extLst>
              <a:ext uri="{FF2B5EF4-FFF2-40B4-BE49-F238E27FC236}">
                <a16:creationId xmlns:a16="http://schemas.microsoft.com/office/drawing/2014/main" id="{17585878-7D81-7DC6-DCF3-B17C91F51FF3}"/>
              </a:ext>
            </a:extLst>
          </p:cNvPr>
          <p:cNvSpPr txBox="1"/>
          <p:nvPr/>
        </p:nvSpPr>
        <p:spPr>
          <a:xfrm>
            <a:off x="770011" y="1503201"/>
            <a:ext cx="10515600" cy="430887"/>
          </a:xfrm>
          <a:prstGeom prst="rect">
            <a:avLst/>
          </a:prstGeom>
          <a:noFill/>
        </p:spPr>
        <p:txBody>
          <a:bodyPr wrap="square" rtlCol="0">
            <a:spAutoFit/>
          </a:bodyPr>
          <a:lstStyle/>
          <a:p>
            <a:r>
              <a:rPr lang="pl-PL" sz="2200" dirty="0">
                <a:latin typeface="Abadi" panose="020B0604020104020204" pitchFamily="34" charset="0"/>
              </a:rPr>
              <a:t>The plot </a:t>
            </a:r>
            <a:r>
              <a:rPr lang="pl-PL" sz="2200" dirty="0" err="1">
                <a:latin typeface="Abadi" panose="020B0604020104020204" pitchFamily="34" charset="0"/>
              </a:rPr>
              <a:t>below</a:t>
            </a:r>
            <a:r>
              <a:rPr lang="pl-PL" sz="2200" dirty="0">
                <a:latin typeface="Abadi" panose="020B0604020104020204" pitchFamily="34" charset="0"/>
              </a:rPr>
              <a:t> </a:t>
            </a:r>
            <a:r>
              <a:rPr lang="pl-PL" sz="2200" dirty="0" err="1">
                <a:latin typeface="Abadi" panose="020B0604020104020204" pitchFamily="34" charset="0"/>
              </a:rPr>
              <a:t>shows</a:t>
            </a:r>
            <a:r>
              <a:rPr lang="pl-PL" sz="2200" dirty="0">
                <a:latin typeface="Abadi" panose="020B0604020104020204" pitchFamily="34" charset="0"/>
              </a:rPr>
              <a:t> </a:t>
            </a:r>
            <a:r>
              <a:rPr lang="pl-PL" sz="2200" dirty="0" err="1">
                <a:latin typeface="Abadi" panose="020B0604020104020204" pitchFamily="34" charset="0"/>
              </a:rPr>
              <a:t>that</a:t>
            </a:r>
            <a:r>
              <a:rPr lang="pl-PL" sz="2200" dirty="0">
                <a:latin typeface="Abadi" panose="020B0604020104020204" pitchFamily="34" charset="0"/>
              </a:rPr>
              <a:t> </a:t>
            </a:r>
            <a:r>
              <a:rPr lang="pl-PL" sz="2200" dirty="0" err="1">
                <a:latin typeface="Abadi" panose="020B0604020104020204" pitchFamily="34" charset="0"/>
              </a:rPr>
              <a:t>since</a:t>
            </a:r>
            <a:r>
              <a:rPr lang="pl-PL" sz="2200" dirty="0">
                <a:latin typeface="Abadi" panose="020B0604020104020204" pitchFamily="34" charset="0"/>
              </a:rPr>
              <a:t> 2013 </a:t>
            </a:r>
            <a:r>
              <a:rPr lang="pl-PL" sz="2200" dirty="0" err="1">
                <a:latin typeface="Abadi" panose="020B0604020104020204" pitchFamily="34" charset="0"/>
              </a:rPr>
              <a:t>success</a:t>
            </a:r>
            <a:r>
              <a:rPr lang="pl-PL" sz="2200" dirty="0">
                <a:latin typeface="Abadi" panose="020B0604020104020204" pitchFamily="34" charset="0"/>
              </a:rPr>
              <a:t> </a:t>
            </a:r>
            <a:r>
              <a:rPr lang="pl-PL" sz="2200" dirty="0" err="1">
                <a:latin typeface="Abadi" panose="020B0604020104020204" pitchFamily="34" charset="0"/>
              </a:rPr>
              <a:t>rate</a:t>
            </a:r>
            <a:r>
              <a:rPr lang="pl-PL" sz="2200" dirty="0">
                <a:latin typeface="Abadi" panose="020B0604020104020204" pitchFamily="34" charset="0"/>
              </a:rPr>
              <a:t> </a:t>
            </a:r>
            <a:r>
              <a:rPr lang="pl-PL" sz="2200" dirty="0" err="1">
                <a:latin typeface="Abadi" panose="020B0604020104020204" pitchFamily="34" charset="0"/>
              </a:rPr>
              <a:t>increased</a:t>
            </a:r>
            <a:r>
              <a:rPr lang="pl-PL" sz="2200" dirty="0">
                <a:latin typeface="Abadi" panose="020B0604020104020204" pitchFamily="34" charset="0"/>
              </a:rPr>
              <a:t> </a:t>
            </a:r>
            <a:r>
              <a:rPr lang="pl-PL" sz="2200" dirty="0" err="1">
                <a:latin typeface="Abadi" panose="020B0604020104020204" pitchFamily="34" charset="0"/>
              </a:rPr>
              <a:t>untill</a:t>
            </a:r>
            <a:r>
              <a:rPr lang="pl-PL" sz="2200" dirty="0">
                <a:latin typeface="Abadi" panose="020B0604020104020204" pitchFamily="34" charset="0"/>
              </a:rPr>
              <a:t> 2017</a:t>
            </a:r>
          </a:p>
        </p:txBody>
      </p:sp>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latin typeface="Abadi" panose="020B0604020104020204" pitchFamily="34" charset="0"/>
              </a:rPr>
              <a:t>We used the </a:t>
            </a:r>
            <a:r>
              <a:rPr lang="pl-PL" sz="2200" dirty="0" err="1">
                <a:latin typeface="Abadi" panose="020B0604020104020204" pitchFamily="34" charset="0"/>
              </a:rPr>
              <a:t>query</a:t>
            </a:r>
            <a:r>
              <a:rPr lang="pl-PL" sz="2200" dirty="0">
                <a:latin typeface="Abadi" panose="020B0604020104020204" pitchFamily="34" charset="0"/>
              </a:rPr>
              <a:t> with the </a:t>
            </a:r>
            <a:r>
              <a:rPr lang="en-US" sz="2200" dirty="0">
                <a:latin typeface="Abadi" panose="020B0604020104020204" pitchFamily="34" charset="0"/>
              </a:rPr>
              <a:t>key word DISTINCT to show only unique launch sites from the SpaceX data.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10" name="Picture 9">
            <a:extLst>
              <a:ext uri="{FF2B5EF4-FFF2-40B4-BE49-F238E27FC236}">
                <a16:creationId xmlns:a16="http://schemas.microsoft.com/office/drawing/2014/main" id="{4A998B52-CF17-AC18-7C42-982D08ACA494}"/>
              </a:ext>
            </a:extLst>
          </p:cNvPr>
          <p:cNvPicPr>
            <a:picLocks noChangeAspect="1"/>
          </p:cNvPicPr>
          <p:nvPr/>
        </p:nvPicPr>
        <p:blipFill>
          <a:blip r:embed="rId3"/>
          <a:stretch>
            <a:fillRect/>
          </a:stretch>
        </p:blipFill>
        <p:spPr>
          <a:xfrm>
            <a:off x="871611" y="2925825"/>
            <a:ext cx="4201111" cy="289600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We </a:t>
            </a:r>
            <a:r>
              <a:rPr lang="pl-PL" sz="2200" dirty="0" err="1">
                <a:solidFill>
                  <a:schemeClr val="accent3">
                    <a:lumMod val="25000"/>
                  </a:schemeClr>
                </a:solidFill>
                <a:latin typeface="Abadi" panose="020B0604020104020204" pitchFamily="34" charset="0"/>
              </a:rPr>
              <a:t>used</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query</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below</a:t>
            </a:r>
            <a:r>
              <a:rPr lang="pl-PL" sz="2200" dirty="0">
                <a:solidFill>
                  <a:schemeClr val="accent3">
                    <a:lumMod val="25000"/>
                  </a:schemeClr>
                </a:solidFill>
                <a:latin typeface="Abadi" panose="020B0604020104020204" pitchFamily="34" charset="0"/>
              </a:rPr>
              <a:t> to display 5 </a:t>
            </a:r>
            <a:r>
              <a:rPr lang="pl-PL" sz="2200" dirty="0" err="1">
                <a:solidFill>
                  <a:schemeClr val="accent3">
                    <a:lumMod val="25000"/>
                  </a:schemeClr>
                </a:solidFill>
                <a:latin typeface="Abadi" panose="020B0604020104020204" pitchFamily="34" charset="0"/>
              </a:rPr>
              <a:t>records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where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launch</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sites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begin</a:t>
            </a:r>
            <a:r>
              <a:rPr lang="pl-PL" sz="2200" dirty="0">
                <a:solidFill>
                  <a:schemeClr val="accent3">
                    <a:lumMod val="25000"/>
                  </a:schemeClr>
                </a:solidFill>
                <a:latin typeface="Abadi" panose="020B0604020104020204" pitchFamily="34" charset="0"/>
              </a:rPr>
              <a:t> with „CCA”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71EA2D1C-E687-80DA-242A-C3F06E35E74E}"/>
              </a:ext>
            </a:extLst>
          </p:cNvPr>
          <p:cNvPicPr>
            <a:picLocks noChangeAspect="1"/>
          </p:cNvPicPr>
          <p:nvPr/>
        </p:nvPicPr>
        <p:blipFill>
          <a:blip r:embed="rId3"/>
          <a:stretch>
            <a:fillRect/>
          </a:stretch>
        </p:blipFill>
        <p:spPr>
          <a:xfrm>
            <a:off x="770011" y="2654466"/>
            <a:ext cx="9382539" cy="300214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We </a:t>
            </a:r>
            <a:r>
              <a:rPr lang="pl-PL" sz="2200" dirty="0" err="1">
                <a:solidFill>
                  <a:schemeClr val="accent3">
                    <a:lumMod val="25000"/>
                  </a:schemeClr>
                </a:solidFill>
                <a:latin typeface="Abadi" panose="020B0604020104020204" pitchFamily="34" charset="0"/>
              </a:rPr>
              <a:t>used</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query</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below</a:t>
            </a:r>
            <a:r>
              <a:rPr lang="pl-PL" sz="2200" dirty="0">
                <a:solidFill>
                  <a:schemeClr val="accent3">
                    <a:lumMod val="25000"/>
                  </a:schemeClr>
                </a:solidFill>
                <a:latin typeface="Abadi" panose="020B0604020104020204" pitchFamily="34" charset="0"/>
              </a:rPr>
              <a:t> with a </a:t>
            </a:r>
            <a:r>
              <a:rPr lang="pl-PL" sz="2200" dirty="0" err="1">
                <a:solidFill>
                  <a:schemeClr val="accent3">
                    <a:lumMod val="25000"/>
                  </a:schemeClr>
                </a:solidFill>
                <a:latin typeface="Abadi" panose="020B0604020104020204" pitchFamily="34" charset="0"/>
              </a:rPr>
              <a:t>word</a:t>
            </a:r>
            <a:r>
              <a:rPr lang="pl-PL" sz="2200" dirty="0">
                <a:solidFill>
                  <a:schemeClr val="accent3">
                    <a:lumMod val="25000"/>
                  </a:schemeClr>
                </a:solidFill>
                <a:latin typeface="Abadi" panose="020B0604020104020204" pitchFamily="34" charset="0"/>
              </a:rPr>
              <a:t> SUM to </a:t>
            </a:r>
            <a:r>
              <a:rPr lang="pl-PL" sz="2200" dirty="0" err="1">
                <a:solidFill>
                  <a:schemeClr val="accent3">
                    <a:lumMod val="25000"/>
                  </a:schemeClr>
                </a:solidFill>
                <a:latin typeface="Abadi" panose="020B0604020104020204" pitchFamily="34" charset="0"/>
              </a:rPr>
              <a:t>calculate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total</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payload</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carried</a:t>
            </a:r>
            <a:r>
              <a:rPr lang="pl-PL" sz="2200" dirty="0">
                <a:solidFill>
                  <a:schemeClr val="accent3">
                    <a:lumMod val="25000"/>
                  </a:schemeClr>
                </a:solidFill>
                <a:latin typeface="Abadi" panose="020B0604020104020204" pitchFamily="34" charset="0"/>
              </a:rPr>
              <a:t> by </a:t>
            </a:r>
            <a:r>
              <a:rPr lang="pl-PL" sz="2200" dirty="0" err="1">
                <a:solidFill>
                  <a:schemeClr val="accent3">
                    <a:lumMod val="25000"/>
                  </a:schemeClr>
                </a:solidFill>
                <a:latin typeface="Abadi" panose="020B0604020104020204" pitchFamily="34" charset="0"/>
              </a:rPr>
              <a:t>boosters</a:t>
            </a:r>
            <a:r>
              <a:rPr lang="pl-PL" sz="2200" dirty="0">
                <a:solidFill>
                  <a:schemeClr val="accent3">
                    <a:lumMod val="25000"/>
                  </a:schemeClr>
                </a:solidFill>
                <a:latin typeface="Abadi" panose="020B0604020104020204" pitchFamily="34" charset="0"/>
              </a:rPr>
              <a:t> from NASA.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107C58D7-14BB-6D3B-5BB7-DDE6FA617A56}"/>
              </a:ext>
            </a:extLst>
          </p:cNvPr>
          <p:cNvPicPr>
            <a:picLocks noChangeAspect="1"/>
          </p:cNvPicPr>
          <p:nvPr/>
        </p:nvPicPr>
        <p:blipFill>
          <a:blip r:embed="rId3"/>
          <a:stretch>
            <a:fillRect/>
          </a:stretch>
        </p:blipFill>
        <p:spPr>
          <a:xfrm>
            <a:off x="882900" y="2830689"/>
            <a:ext cx="6401693" cy="178142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We </a:t>
            </a:r>
            <a:r>
              <a:rPr lang="pl-PL" sz="2200" dirty="0" err="1">
                <a:solidFill>
                  <a:schemeClr val="accent3">
                    <a:lumMod val="25000"/>
                  </a:schemeClr>
                </a:solidFill>
                <a:latin typeface="Abadi" panose="020B0604020104020204" pitchFamily="34" charset="0"/>
              </a:rPr>
              <a:t>used</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query</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below</a:t>
            </a:r>
            <a:r>
              <a:rPr lang="pl-PL" sz="2200" dirty="0">
                <a:solidFill>
                  <a:schemeClr val="accent3">
                    <a:lumMod val="25000"/>
                  </a:schemeClr>
                </a:solidFill>
                <a:latin typeface="Abadi" panose="020B0604020104020204" pitchFamily="34" charset="0"/>
              </a:rPr>
              <a:t> with a </a:t>
            </a:r>
            <a:r>
              <a:rPr lang="pl-PL" sz="2200" dirty="0" err="1">
                <a:solidFill>
                  <a:schemeClr val="accent3">
                    <a:lumMod val="25000"/>
                  </a:schemeClr>
                </a:solidFill>
                <a:latin typeface="Abadi" panose="020B0604020104020204" pitchFamily="34" charset="0"/>
              </a:rPr>
              <a:t>word</a:t>
            </a:r>
            <a:r>
              <a:rPr lang="pl-PL" sz="2200" dirty="0">
                <a:solidFill>
                  <a:schemeClr val="accent3">
                    <a:lumMod val="25000"/>
                  </a:schemeClr>
                </a:solidFill>
                <a:latin typeface="Abadi" panose="020B0604020104020204" pitchFamily="34" charset="0"/>
              </a:rPr>
              <a:t> AVG to </a:t>
            </a:r>
            <a:r>
              <a:rPr lang="pl-PL" sz="2200" dirty="0" err="1">
                <a:solidFill>
                  <a:schemeClr val="accent3">
                    <a:lumMod val="25000"/>
                  </a:schemeClr>
                </a:solidFill>
                <a:latin typeface="Abadi" panose="020B0604020104020204" pitchFamily="34" charset="0"/>
              </a:rPr>
              <a:t>get</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average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payload</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carried</a:t>
            </a:r>
            <a:r>
              <a:rPr lang="pl-PL" sz="2200" dirty="0">
                <a:solidFill>
                  <a:schemeClr val="accent3">
                    <a:lumMod val="25000"/>
                  </a:schemeClr>
                </a:solidFill>
                <a:latin typeface="Abadi" panose="020B0604020104020204" pitchFamily="34" charset="0"/>
              </a:rPr>
              <a:t> by </a:t>
            </a:r>
            <a:r>
              <a:rPr lang="pl-PL" sz="2200" dirty="0" err="1">
                <a:solidFill>
                  <a:schemeClr val="accent3">
                    <a:lumMod val="25000"/>
                  </a:schemeClr>
                </a:solidFill>
                <a:latin typeface="Abadi" panose="020B0604020104020204" pitchFamily="34" charset="0"/>
              </a:rPr>
              <a:t>booster</a:t>
            </a:r>
            <a:r>
              <a:rPr lang="pl-PL" sz="2200" dirty="0">
                <a:solidFill>
                  <a:schemeClr val="accent3">
                    <a:lumMod val="25000"/>
                  </a:schemeClr>
                </a:solidFill>
                <a:latin typeface="Abadi" panose="020B0604020104020204" pitchFamily="34" charset="0"/>
              </a:rPr>
              <a:t> version F9 v1.1</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3B335720-41D8-7F4C-11E1-977D5849B122}"/>
              </a:ext>
            </a:extLst>
          </p:cNvPr>
          <p:cNvPicPr>
            <a:picLocks noChangeAspect="1"/>
          </p:cNvPicPr>
          <p:nvPr/>
        </p:nvPicPr>
        <p:blipFill>
          <a:blip r:embed="rId3"/>
          <a:stretch>
            <a:fillRect/>
          </a:stretch>
        </p:blipFill>
        <p:spPr>
          <a:xfrm>
            <a:off x="770011" y="2878950"/>
            <a:ext cx="6982799" cy="2638793"/>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74840"/>
            <a:ext cx="10515600" cy="4952372"/>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endParaRPr lang="pl-PL" sz="2200" dirty="0">
              <a:solidFill>
                <a:schemeClr val="accent3">
                  <a:lumMod val="25000"/>
                </a:schemeClr>
              </a:solidFill>
              <a:latin typeface="Abadi" panose="020B0604020104020204" pitchFamily="34" charset="0"/>
            </a:endParaRPr>
          </a:p>
          <a:p>
            <a:pPr lvl="1">
              <a:lnSpc>
                <a:spcPct val="100000"/>
              </a:lnSpc>
              <a:spcBef>
                <a:spcPts val="1400"/>
              </a:spcBef>
            </a:pPr>
            <a:r>
              <a:rPr lang="pl-PL" sz="1800" dirty="0">
                <a:solidFill>
                  <a:schemeClr val="accent3">
                    <a:lumMod val="25000"/>
                  </a:schemeClr>
                </a:solidFill>
                <a:latin typeface="Abadi" panose="020B0604020104020204" pitchFamily="34" charset="0"/>
              </a:rPr>
              <a:t>Data </a:t>
            </a:r>
            <a:r>
              <a:rPr lang="pl-PL" sz="1800" dirty="0" err="1">
                <a:solidFill>
                  <a:schemeClr val="accent3">
                    <a:lumMod val="25000"/>
                  </a:schemeClr>
                </a:solidFill>
                <a:latin typeface="Abadi" panose="020B0604020104020204" pitchFamily="34" charset="0"/>
              </a:rPr>
              <a:t>collection</a:t>
            </a:r>
            <a:r>
              <a:rPr lang="pl-PL" sz="1800" dirty="0">
                <a:solidFill>
                  <a:schemeClr val="accent3">
                    <a:lumMod val="25000"/>
                  </a:schemeClr>
                </a:solidFill>
                <a:latin typeface="Abadi" panose="020B0604020104020204" pitchFamily="34" charset="0"/>
              </a:rPr>
              <a:t> </a:t>
            </a:r>
            <a:r>
              <a:rPr lang="pl-PL" sz="1800" dirty="0" err="1">
                <a:solidFill>
                  <a:schemeClr val="accent3">
                    <a:lumMod val="25000"/>
                  </a:schemeClr>
                </a:solidFill>
                <a:latin typeface="Abadi" panose="020B0604020104020204" pitchFamily="34" charset="0"/>
              </a:rPr>
              <a:t>through</a:t>
            </a:r>
            <a:r>
              <a:rPr lang="pl-PL" sz="1800" dirty="0">
                <a:solidFill>
                  <a:schemeClr val="accent3">
                    <a:lumMod val="25000"/>
                  </a:schemeClr>
                </a:solidFill>
                <a:latin typeface="Abadi" panose="020B0604020104020204" pitchFamily="34" charset="0"/>
              </a:rPr>
              <a:t> API</a:t>
            </a:r>
          </a:p>
          <a:p>
            <a:pPr lvl="1">
              <a:lnSpc>
                <a:spcPct val="100000"/>
              </a:lnSpc>
              <a:spcBef>
                <a:spcPts val="1400"/>
              </a:spcBef>
            </a:pPr>
            <a:r>
              <a:rPr lang="pl-PL" sz="1800" dirty="0">
                <a:solidFill>
                  <a:schemeClr val="accent3">
                    <a:lumMod val="25000"/>
                  </a:schemeClr>
                </a:solidFill>
                <a:latin typeface="Abadi" panose="020B0604020104020204" pitchFamily="34" charset="0"/>
              </a:rPr>
              <a:t>Data </a:t>
            </a:r>
            <a:r>
              <a:rPr lang="pl-PL" sz="1800" dirty="0" err="1">
                <a:solidFill>
                  <a:schemeClr val="accent3">
                    <a:lumMod val="25000"/>
                  </a:schemeClr>
                </a:solidFill>
                <a:latin typeface="Abadi" panose="020B0604020104020204" pitchFamily="34" charset="0"/>
              </a:rPr>
              <a:t>collection</a:t>
            </a:r>
            <a:r>
              <a:rPr lang="pl-PL" sz="1800" dirty="0">
                <a:solidFill>
                  <a:schemeClr val="accent3">
                    <a:lumMod val="25000"/>
                  </a:schemeClr>
                </a:solidFill>
                <a:latin typeface="Abadi" panose="020B0604020104020204" pitchFamily="34" charset="0"/>
              </a:rPr>
              <a:t> with Web </a:t>
            </a:r>
            <a:r>
              <a:rPr lang="pl-PL" sz="1800" dirty="0" err="1">
                <a:solidFill>
                  <a:schemeClr val="accent3">
                    <a:lumMod val="25000"/>
                  </a:schemeClr>
                </a:solidFill>
                <a:latin typeface="Abadi" panose="020B0604020104020204" pitchFamily="34" charset="0"/>
              </a:rPr>
              <a:t>Scraping</a:t>
            </a:r>
            <a:endParaRPr lang="pl-PL" sz="1800" dirty="0">
              <a:solidFill>
                <a:schemeClr val="accent3">
                  <a:lumMod val="25000"/>
                </a:schemeClr>
              </a:solidFill>
              <a:latin typeface="Abadi" panose="020B0604020104020204" pitchFamily="34" charset="0"/>
            </a:endParaRPr>
          </a:p>
          <a:p>
            <a:pPr lvl="1">
              <a:lnSpc>
                <a:spcPct val="100000"/>
              </a:lnSpc>
              <a:spcBef>
                <a:spcPts val="1400"/>
              </a:spcBef>
            </a:pPr>
            <a:r>
              <a:rPr lang="pl-PL" sz="1800" dirty="0">
                <a:solidFill>
                  <a:schemeClr val="accent3">
                    <a:lumMod val="25000"/>
                  </a:schemeClr>
                </a:solidFill>
                <a:latin typeface="Abadi" panose="020B0604020104020204" pitchFamily="34" charset="0"/>
              </a:rPr>
              <a:t>Data </a:t>
            </a:r>
            <a:r>
              <a:rPr lang="pl-PL" sz="1800" dirty="0" err="1">
                <a:solidFill>
                  <a:schemeClr val="accent3">
                    <a:lumMod val="25000"/>
                  </a:schemeClr>
                </a:solidFill>
                <a:latin typeface="Abadi" panose="020B0604020104020204" pitchFamily="34" charset="0"/>
              </a:rPr>
              <a:t>Wrangling</a:t>
            </a:r>
            <a:endParaRPr lang="pl-PL" sz="1800" dirty="0">
              <a:solidFill>
                <a:schemeClr val="accent3">
                  <a:lumMod val="25000"/>
                </a:schemeClr>
              </a:solidFill>
              <a:latin typeface="Abadi" panose="020B0604020104020204" pitchFamily="34" charset="0"/>
            </a:endParaRPr>
          </a:p>
          <a:p>
            <a:pPr lvl="1">
              <a:lnSpc>
                <a:spcPct val="100000"/>
              </a:lnSpc>
              <a:spcBef>
                <a:spcPts val="1400"/>
              </a:spcBef>
            </a:pPr>
            <a:r>
              <a:rPr lang="pl-PL" sz="1800" dirty="0" err="1">
                <a:solidFill>
                  <a:schemeClr val="accent3">
                    <a:lumMod val="25000"/>
                  </a:schemeClr>
                </a:solidFill>
                <a:latin typeface="Abadi" panose="020B0604020104020204" pitchFamily="34" charset="0"/>
              </a:rPr>
              <a:t>Exploratory</a:t>
            </a:r>
            <a:r>
              <a:rPr lang="pl-PL" sz="1800" dirty="0">
                <a:solidFill>
                  <a:schemeClr val="accent3">
                    <a:lumMod val="25000"/>
                  </a:schemeClr>
                </a:solidFill>
                <a:latin typeface="Abadi" panose="020B0604020104020204" pitchFamily="34" charset="0"/>
              </a:rPr>
              <a:t> Data Analysis with SQL</a:t>
            </a:r>
          </a:p>
          <a:p>
            <a:pPr lvl="1">
              <a:lnSpc>
                <a:spcPct val="100000"/>
              </a:lnSpc>
              <a:spcBef>
                <a:spcPts val="1400"/>
              </a:spcBef>
            </a:pPr>
            <a:r>
              <a:rPr lang="pl-PL" sz="1800" dirty="0" err="1">
                <a:solidFill>
                  <a:schemeClr val="accent3">
                    <a:lumMod val="25000"/>
                  </a:schemeClr>
                </a:solidFill>
                <a:latin typeface="Abadi" panose="020B0604020104020204" pitchFamily="34" charset="0"/>
              </a:rPr>
              <a:t>Exploratory</a:t>
            </a:r>
            <a:r>
              <a:rPr lang="pl-PL" sz="1800" dirty="0">
                <a:solidFill>
                  <a:schemeClr val="accent3">
                    <a:lumMod val="25000"/>
                  </a:schemeClr>
                </a:solidFill>
                <a:latin typeface="Abadi" panose="020B0604020104020204" pitchFamily="34" charset="0"/>
              </a:rPr>
              <a:t> Data Analysis with Data </a:t>
            </a:r>
            <a:r>
              <a:rPr lang="pl-PL" sz="1800" dirty="0" err="1">
                <a:solidFill>
                  <a:schemeClr val="accent3">
                    <a:lumMod val="25000"/>
                  </a:schemeClr>
                </a:solidFill>
                <a:latin typeface="Abadi" panose="020B0604020104020204" pitchFamily="34" charset="0"/>
              </a:rPr>
              <a:t>Visualization</a:t>
            </a:r>
            <a:endParaRPr lang="pl-PL" sz="1800" dirty="0">
              <a:solidFill>
                <a:schemeClr val="accent3">
                  <a:lumMod val="25000"/>
                </a:schemeClr>
              </a:solidFill>
              <a:latin typeface="Abadi" panose="020B0604020104020204" pitchFamily="34" charset="0"/>
            </a:endParaRPr>
          </a:p>
          <a:p>
            <a:pPr lvl="1">
              <a:lnSpc>
                <a:spcPct val="100000"/>
              </a:lnSpc>
              <a:spcBef>
                <a:spcPts val="1400"/>
              </a:spcBef>
            </a:pPr>
            <a:r>
              <a:rPr lang="pl-PL" sz="1800" dirty="0">
                <a:solidFill>
                  <a:schemeClr val="accent3">
                    <a:lumMod val="25000"/>
                  </a:schemeClr>
                </a:solidFill>
                <a:latin typeface="Abadi" panose="020B0604020104020204" pitchFamily="34" charset="0"/>
              </a:rPr>
              <a:t>Interactive Visual Analytics with </a:t>
            </a:r>
            <a:r>
              <a:rPr lang="pl-PL" sz="1800" dirty="0" err="1">
                <a:solidFill>
                  <a:schemeClr val="accent3">
                    <a:lumMod val="25000"/>
                  </a:schemeClr>
                </a:solidFill>
                <a:latin typeface="Abadi" panose="020B0604020104020204" pitchFamily="34" charset="0"/>
              </a:rPr>
              <a:t>Folium</a:t>
            </a:r>
            <a:endParaRPr lang="pl-PL" sz="1800" dirty="0">
              <a:solidFill>
                <a:schemeClr val="accent3">
                  <a:lumMod val="25000"/>
                </a:schemeClr>
              </a:solidFill>
              <a:latin typeface="Abadi" panose="020B0604020104020204" pitchFamily="34" charset="0"/>
            </a:endParaRPr>
          </a:p>
          <a:p>
            <a:pPr lvl="1">
              <a:lnSpc>
                <a:spcPct val="100000"/>
              </a:lnSpc>
              <a:spcBef>
                <a:spcPts val="1400"/>
              </a:spcBef>
            </a:pPr>
            <a:r>
              <a:rPr lang="pl-PL" sz="1800" dirty="0">
                <a:solidFill>
                  <a:schemeClr val="accent3">
                    <a:lumMod val="25000"/>
                  </a:schemeClr>
                </a:solidFill>
                <a:latin typeface="Abadi" panose="020B0604020104020204" pitchFamily="34" charset="0"/>
              </a:rPr>
              <a:t>Machine Learning </a:t>
            </a:r>
            <a:r>
              <a:rPr lang="pl-PL" sz="1800" dirty="0" err="1">
                <a:solidFill>
                  <a:schemeClr val="accent3">
                    <a:lumMod val="25000"/>
                  </a:schemeClr>
                </a:solidFill>
                <a:latin typeface="Abadi" panose="020B0604020104020204" pitchFamily="34" charset="0"/>
              </a:rPr>
              <a:t>Prediction</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endParaRPr lang="pl-PL" sz="2200" dirty="0">
              <a:solidFill>
                <a:schemeClr val="accent3">
                  <a:lumMod val="25000"/>
                </a:schemeClr>
              </a:solidFill>
              <a:latin typeface="Abadi" panose="020B0604020104020204" pitchFamily="34" charset="0"/>
            </a:endParaRPr>
          </a:p>
          <a:p>
            <a:pPr lvl="1">
              <a:lnSpc>
                <a:spcPct val="100000"/>
              </a:lnSpc>
              <a:spcBef>
                <a:spcPts val="1400"/>
              </a:spcBef>
            </a:pPr>
            <a:r>
              <a:rPr lang="pl-PL" sz="1800" dirty="0" err="1">
                <a:solidFill>
                  <a:schemeClr val="accent3">
                    <a:lumMod val="25000"/>
                  </a:schemeClr>
                </a:solidFill>
                <a:latin typeface="Abadi" panose="020B0604020104020204" pitchFamily="34" charset="0"/>
              </a:rPr>
              <a:t>Exploratory</a:t>
            </a:r>
            <a:r>
              <a:rPr lang="pl-PL" sz="1800" dirty="0">
                <a:solidFill>
                  <a:schemeClr val="accent3">
                    <a:lumMod val="25000"/>
                  </a:schemeClr>
                </a:solidFill>
                <a:latin typeface="Abadi" panose="020B0604020104020204" pitchFamily="34" charset="0"/>
              </a:rPr>
              <a:t> Data Analysis </a:t>
            </a:r>
            <a:r>
              <a:rPr lang="pl-PL" sz="1800" dirty="0" err="1">
                <a:solidFill>
                  <a:schemeClr val="accent3">
                    <a:lumMod val="25000"/>
                  </a:schemeClr>
                </a:solidFill>
                <a:latin typeface="Abadi" panose="020B0604020104020204" pitchFamily="34" charset="0"/>
              </a:rPr>
              <a:t>result</a:t>
            </a:r>
            <a:endParaRPr lang="pl-PL" sz="1800" dirty="0">
              <a:solidFill>
                <a:schemeClr val="accent3">
                  <a:lumMod val="25000"/>
                </a:schemeClr>
              </a:solidFill>
              <a:latin typeface="Abadi" panose="020B0604020104020204" pitchFamily="34" charset="0"/>
            </a:endParaRPr>
          </a:p>
          <a:p>
            <a:pPr lvl="1">
              <a:lnSpc>
                <a:spcPct val="100000"/>
              </a:lnSpc>
              <a:spcBef>
                <a:spcPts val="1400"/>
              </a:spcBef>
            </a:pPr>
            <a:r>
              <a:rPr lang="pl-PL" sz="1800" dirty="0" err="1">
                <a:solidFill>
                  <a:schemeClr val="accent3">
                    <a:lumMod val="25000"/>
                  </a:schemeClr>
                </a:solidFill>
                <a:latin typeface="Abadi" panose="020B0604020104020204" pitchFamily="34" charset="0"/>
              </a:rPr>
              <a:t>Predictive</a:t>
            </a:r>
            <a:r>
              <a:rPr lang="pl-PL" sz="1800" dirty="0">
                <a:solidFill>
                  <a:schemeClr val="accent3">
                    <a:lumMod val="25000"/>
                  </a:schemeClr>
                </a:solidFill>
                <a:latin typeface="Abadi" panose="020B0604020104020204" pitchFamily="34" charset="0"/>
              </a:rPr>
              <a:t> Analytics </a:t>
            </a:r>
            <a:r>
              <a:rPr lang="pl-PL" sz="1800" dirty="0" err="1">
                <a:solidFill>
                  <a:schemeClr val="accent3">
                    <a:lumMod val="25000"/>
                  </a:schemeClr>
                </a:solidFill>
                <a:latin typeface="Abadi" panose="020B0604020104020204" pitchFamily="34" charset="0"/>
              </a:rPr>
              <a:t>result</a:t>
            </a: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We </a:t>
            </a:r>
            <a:r>
              <a:rPr lang="pl-PL" sz="2200" dirty="0" err="1">
                <a:solidFill>
                  <a:schemeClr val="accent3">
                    <a:lumMod val="25000"/>
                  </a:schemeClr>
                </a:solidFill>
                <a:latin typeface="Abadi" panose="020B0604020104020204" pitchFamily="34" charset="0"/>
              </a:rPr>
              <a:t>used</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query</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below</a:t>
            </a:r>
            <a:r>
              <a:rPr lang="pl-PL" sz="2200" dirty="0">
                <a:solidFill>
                  <a:schemeClr val="accent3">
                    <a:lumMod val="25000"/>
                  </a:schemeClr>
                </a:solidFill>
                <a:latin typeface="Abadi" panose="020B0604020104020204" pitchFamily="34" charset="0"/>
              </a:rPr>
              <a:t> with </a:t>
            </a:r>
            <a:r>
              <a:rPr lang="pl-PL" sz="2200" dirty="0" err="1">
                <a:solidFill>
                  <a:schemeClr val="accent3">
                    <a:lumMod val="25000"/>
                  </a:schemeClr>
                </a:solidFill>
                <a:latin typeface="Abadi" panose="020B0604020104020204" pitchFamily="34" charset="0"/>
              </a:rPr>
              <a:t>word</a:t>
            </a:r>
            <a:r>
              <a:rPr lang="pl-PL" sz="2200" dirty="0">
                <a:solidFill>
                  <a:schemeClr val="accent3">
                    <a:lumMod val="25000"/>
                  </a:schemeClr>
                </a:solidFill>
                <a:latin typeface="Abadi" panose="020B0604020104020204" pitchFamily="34" charset="0"/>
              </a:rPr>
              <a:t> MIN to </a:t>
            </a:r>
            <a:r>
              <a:rPr lang="pl-PL" sz="2200" dirty="0" err="1">
                <a:solidFill>
                  <a:schemeClr val="accent3">
                    <a:lumMod val="25000"/>
                  </a:schemeClr>
                </a:solidFill>
                <a:latin typeface="Abadi" panose="020B0604020104020204" pitchFamily="34" charset="0"/>
              </a:rPr>
              <a:t>get</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first</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date</a:t>
            </a:r>
            <a:r>
              <a:rPr lang="pl-PL" sz="2200" dirty="0">
                <a:solidFill>
                  <a:schemeClr val="accent3">
                    <a:lumMod val="25000"/>
                  </a:schemeClr>
                </a:solidFill>
                <a:latin typeface="Abadi" panose="020B0604020104020204" pitchFamily="34" charset="0"/>
              </a:rPr>
              <a:t> for a </a:t>
            </a:r>
            <a:r>
              <a:rPr lang="pl-PL" sz="2200" dirty="0" err="1">
                <a:solidFill>
                  <a:schemeClr val="accent3">
                    <a:lumMod val="25000"/>
                  </a:schemeClr>
                </a:solidFill>
                <a:latin typeface="Abadi" panose="020B0604020104020204" pitchFamily="34" charset="0"/>
              </a:rPr>
              <a:t>succesful</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landing</a:t>
            </a:r>
            <a:r>
              <a:rPr lang="pl-PL" sz="2200" dirty="0">
                <a:solidFill>
                  <a:schemeClr val="accent3">
                    <a:lumMod val="25000"/>
                  </a:schemeClr>
                </a:solidFill>
                <a:latin typeface="Abadi" panose="020B0604020104020204" pitchFamily="34" charset="0"/>
              </a:rPr>
              <a:t> and </a:t>
            </a:r>
            <a:r>
              <a:rPr lang="pl-PL" sz="2200" dirty="0" err="1">
                <a:solidFill>
                  <a:schemeClr val="accent3">
                    <a:lumMod val="25000"/>
                  </a:schemeClr>
                </a:solidFill>
                <a:latin typeface="Abadi" panose="020B0604020104020204" pitchFamily="34" charset="0"/>
              </a:rPr>
              <a:t>word</a:t>
            </a:r>
            <a:r>
              <a:rPr lang="pl-PL" sz="2200" dirty="0">
                <a:solidFill>
                  <a:schemeClr val="accent3">
                    <a:lumMod val="25000"/>
                  </a:schemeClr>
                </a:solidFill>
                <a:latin typeface="Abadi" panose="020B0604020104020204" pitchFamily="34" charset="0"/>
              </a:rPr>
              <a:t> WHERE to </a:t>
            </a:r>
            <a:r>
              <a:rPr lang="pl-PL" sz="2200" dirty="0" err="1">
                <a:solidFill>
                  <a:schemeClr val="accent3">
                    <a:lumMod val="25000"/>
                  </a:schemeClr>
                </a:solidFill>
                <a:latin typeface="Abadi" panose="020B0604020104020204" pitchFamily="34" charset="0"/>
              </a:rPr>
              <a:t>filter</a:t>
            </a:r>
            <a:r>
              <a:rPr lang="pl-PL" sz="2200" dirty="0">
                <a:solidFill>
                  <a:schemeClr val="accent3">
                    <a:lumMod val="25000"/>
                  </a:schemeClr>
                </a:solidFill>
                <a:latin typeface="Abadi" panose="020B0604020104020204" pitchFamily="34" charset="0"/>
              </a:rPr>
              <a:t> the data.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FA4DD747-8E2F-7779-78E1-F8B9B8F1297B}"/>
              </a:ext>
            </a:extLst>
          </p:cNvPr>
          <p:cNvPicPr>
            <a:picLocks noChangeAspect="1"/>
          </p:cNvPicPr>
          <p:nvPr/>
        </p:nvPicPr>
        <p:blipFill>
          <a:blip r:embed="rId3"/>
          <a:stretch>
            <a:fillRect/>
          </a:stretch>
        </p:blipFill>
        <p:spPr>
          <a:xfrm>
            <a:off x="436009" y="2996266"/>
            <a:ext cx="11021963" cy="2010056"/>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6849" y="15208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We </a:t>
            </a:r>
            <a:r>
              <a:rPr lang="pl-PL" sz="2200" dirty="0" err="1">
                <a:solidFill>
                  <a:schemeClr val="accent3">
                    <a:lumMod val="25000"/>
                  </a:schemeClr>
                </a:solidFill>
                <a:latin typeface="Abadi" panose="020B0604020104020204" pitchFamily="34" charset="0"/>
              </a:rPr>
              <a:t>used</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query</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below</a:t>
            </a:r>
            <a:r>
              <a:rPr lang="pl-PL" sz="2200" dirty="0">
                <a:solidFill>
                  <a:schemeClr val="accent3">
                    <a:lumMod val="25000"/>
                  </a:schemeClr>
                </a:solidFill>
                <a:latin typeface="Abadi" panose="020B0604020104020204" pitchFamily="34" charset="0"/>
              </a:rPr>
              <a:t> with </a:t>
            </a:r>
            <a:r>
              <a:rPr lang="pl-PL" sz="2200" dirty="0" err="1">
                <a:solidFill>
                  <a:schemeClr val="accent3">
                    <a:lumMod val="25000"/>
                  </a:schemeClr>
                </a:solidFill>
                <a:latin typeface="Abadi" panose="020B0604020104020204" pitchFamily="34" charset="0"/>
              </a:rPr>
              <a:t>word</a:t>
            </a:r>
            <a:r>
              <a:rPr lang="pl-PL" sz="2200" dirty="0">
                <a:solidFill>
                  <a:schemeClr val="accent3">
                    <a:lumMod val="25000"/>
                  </a:schemeClr>
                </a:solidFill>
                <a:latin typeface="Abadi" panose="020B0604020104020204" pitchFamily="34" charset="0"/>
              </a:rPr>
              <a:t> WHERE to </a:t>
            </a:r>
            <a:r>
              <a:rPr lang="pl-PL" sz="2200" dirty="0" err="1">
                <a:solidFill>
                  <a:schemeClr val="accent3">
                    <a:lumMod val="25000"/>
                  </a:schemeClr>
                </a:solidFill>
                <a:latin typeface="Abadi" panose="020B0604020104020204" pitchFamily="34" charset="0"/>
              </a:rPr>
              <a:t>filter</a:t>
            </a:r>
            <a:r>
              <a:rPr lang="pl-PL" sz="2200" dirty="0">
                <a:solidFill>
                  <a:schemeClr val="accent3">
                    <a:lumMod val="25000"/>
                  </a:schemeClr>
                </a:solidFill>
                <a:latin typeface="Abadi" panose="020B0604020104020204" pitchFamily="34" charset="0"/>
              </a:rPr>
              <a:t> the data and </a:t>
            </a:r>
            <a:r>
              <a:rPr lang="pl-PL" sz="2200" dirty="0" err="1">
                <a:solidFill>
                  <a:schemeClr val="accent3">
                    <a:lumMod val="25000"/>
                  </a:schemeClr>
                </a:solidFill>
                <a:latin typeface="Abadi" panose="020B0604020104020204" pitchFamily="34" charset="0"/>
              </a:rPr>
              <a:t>obtain</a:t>
            </a:r>
            <a:r>
              <a:rPr lang="pl-PL" sz="2200" dirty="0">
                <a:solidFill>
                  <a:schemeClr val="accent3">
                    <a:lumMod val="25000"/>
                  </a:schemeClr>
                </a:solidFill>
                <a:latin typeface="Abadi" panose="020B0604020104020204" pitchFamily="34" charset="0"/>
              </a:rPr>
              <a:t> list of </a:t>
            </a:r>
            <a:r>
              <a:rPr lang="pl-PL" sz="2200" dirty="0" err="1">
                <a:solidFill>
                  <a:schemeClr val="accent3">
                    <a:lumMod val="25000"/>
                  </a:schemeClr>
                </a:solidFill>
                <a:latin typeface="Abadi" panose="020B0604020104020204" pitchFamily="34" charset="0"/>
              </a:rPr>
              <a:t>landings</a:t>
            </a:r>
            <a:r>
              <a:rPr lang="pl-PL" sz="2200" dirty="0">
                <a:solidFill>
                  <a:schemeClr val="accent3">
                    <a:lumMod val="25000"/>
                  </a:schemeClr>
                </a:solidFill>
                <a:latin typeface="Abadi" panose="020B0604020104020204" pitchFamily="34" charset="0"/>
              </a:rPr>
              <a:t> with </a:t>
            </a:r>
            <a:r>
              <a:rPr lang="en-US" sz="2200" dirty="0">
                <a:solidFill>
                  <a:schemeClr val="accent3">
                    <a:lumMod val="25000"/>
                  </a:schemeClr>
                </a:solidFill>
                <a:latin typeface="Abadi" panose="020B0604020104020204" pitchFamily="34" charset="0"/>
              </a:rPr>
              <a:t>Payload between 4000 and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48B807E4-63FD-8252-5481-E10AB7760D4C}"/>
              </a:ext>
            </a:extLst>
          </p:cNvPr>
          <p:cNvPicPr>
            <a:picLocks noChangeAspect="1"/>
          </p:cNvPicPr>
          <p:nvPr/>
        </p:nvPicPr>
        <p:blipFill>
          <a:blip r:embed="rId3"/>
          <a:stretch>
            <a:fillRect/>
          </a:stretch>
        </p:blipFill>
        <p:spPr>
          <a:xfrm>
            <a:off x="776849" y="2354188"/>
            <a:ext cx="4865955" cy="387220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We </a:t>
            </a:r>
            <a:r>
              <a:rPr lang="pl-PL" sz="2200" dirty="0" err="1">
                <a:solidFill>
                  <a:schemeClr val="accent3">
                    <a:lumMod val="25000"/>
                  </a:schemeClr>
                </a:solidFill>
                <a:latin typeface="Abadi" panose="020B0604020104020204" pitchFamily="34" charset="0"/>
              </a:rPr>
              <a:t>used</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query</a:t>
            </a:r>
            <a:r>
              <a:rPr lang="pl-PL" sz="2200" dirty="0">
                <a:solidFill>
                  <a:schemeClr val="accent3">
                    <a:lumMod val="25000"/>
                  </a:schemeClr>
                </a:solidFill>
                <a:latin typeface="Abadi" panose="020B0604020104020204" pitchFamily="34" charset="0"/>
              </a:rPr>
              <a:t> with a </a:t>
            </a:r>
            <a:r>
              <a:rPr lang="pl-PL" sz="2200" dirty="0" err="1">
                <a:solidFill>
                  <a:schemeClr val="accent3">
                    <a:lumMod val="25000"/>
                  </a:schemeClr>
                </a:solidFill>
                <a:latin typeface="Abadi" panose="020B0604020104020204" pitchFamily="34" charset="0"/>
              </a:rPr>
              <a:t>word</a:t>
            </a:r>
            <a:r>
              <a:rPr lang="pl-PL" sz="2200" dirty="0">
                <a:solidFill>
                  <a:schemeClr val="accent3">
                    <a:lumMod val="25000"/>
                  </a:schemeClr>
                </a:solidFill>
                <a:latin typeface="Abadi" panose="020B0604020104020204" pitchFamily="34" charset="0"/>
              </a:rPr>
              <a:t> COUNT to </a:t>
            </a:r>
            <a:r>
              <a:rPr lang="pl-PL" sz="2200" dirty="0" err="1">
                <a:solidFill>
                  <a:schemeClr val="accent3">
                    <a:lumMod val="25000"/>
                  </a:schemeClr>
                </a:solidFill>
                <a:latin typeface="Abadi" panose="020B0604020104020204" pitchFamily="34" charset="0"/>
              </a:rPr>
              <a:t>obtain</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total</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number</a:t>
            </a:r>
            <a:r>
              <a:rPr lang="pl-PL" sz="2200" dirty="0">
                <a:solidFill>
                  <a:schemeClr val="accent3">
                    <a:lumMod val="25000"/>
                  </a:schemeClr>
                </a:solidFill>
                <a:latin typeface="Abadi" panose="020B0604020104020204" pitchFamily="34" charset="0"/>
              </a:rPr>
              <a:t> of </a:t>
            </a:r>
            <a:r>
              <a:rPr lang="pl-PL" sz="2200" dirty="0" err="1">
                <a:solidFill>
                  <a:schemeClr val="accent3">
                    <a:lumMod val="25000"/>
                  </a:schemeClr>
                </a:solidFill>
                <a:latin typeface="Abadi" panose="020B0604020104020204" pitchFamily="34" charset="0"/>
              </a:rPr>
              <a:t>succesful</a:t>
            </a:r>
            <a:r>
              <a:rPr lang="pl-PL" sz="2200" dirty="0">
                <a:solidFill>
                  <a:schemeClr val="accent3">
                    <a:lumMod val="25000"/>
                  </a:schemeClr>
                </a:solidFill>
                <a:latin typeface="Abadi" panose="020B0604020104020204" pitchFamily="34" charset="0"/>
              </a:rPr>
              <a:t> and </a:t>
            </a:r>
            <a:r>
              <a:rPr lang="pl-PL" sz="2200" dirty="0" err="1">
                <a:solidFill>
                  <a:schemeClr val="accent3">
                    <a:lumMod val="25000"/>
                  </a:schemeClr>
                </a:solidFill>
                <a:latin typeface="Abadi" panose="020B0604020104020204" pitchFamily="34" charset="0"/>
              </a:rPr>
              <a:t>failure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mission</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outcomes</a:t>
            </a:r>
            <a:r>
              <a:rPr lang="pl-PL"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5F8B7A76-623A-D53A-E129-EF08B1E987E1}"/>
              </a:ext>
            </a:extLst>
          </p:cNvPr>
          <p:cNvPicPr>
            <a:picLocks noChangeAspect="1"/>
          </p:cNvPicPr>
          <p:nvPr/>
        </p:nvPicPr>
        <p:blipFill>
          <a:blip r:embed="rId3"/>
          <a:stretch>
            <a:fillRect/>
          </a:stretch>
        </p:blipFill>
        <p:spPr>
          <a:xfrm>
            <a:off x="770011" y="2718282"/>
            <a:ext cx="4458322" cy="193384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74235"/>
            <a:ext cx="9745589" cy="4351338"/>
          </a:xfrm>
          <a:prstGeom prst="rect">
            <a:avLst/>
          </a:prstGeom>
        </p:spPr>
        <p:txBody>
          <a:bodyPr>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We </a:t>
            </a:r>
            <a:r>
              <a:rPr lang="pl-PL" sz="2200" dirty="0" err="1">
                <a:solidFill>
                  <a:schemeClr val="accent3">
                    <a:lumMod val="25000"/>
                  </a:schemeClr>
                </a:solidFill>
                <a:latin typeface="Abadi" panose="020B0604020104020204" pitchFamily="34" charset="0"/>
              </a:rPr>
              <a:t>used</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query</a:t>
            </a:r>
            <a:r>
              <a:rPr lang="pl-PL" sz="2200" dirty="0">
                <a:solidFill>
                  <a:schemeClr val="accent3">
                    <a:lumMod val="25000"/>
                  </a:schemeClr>
                </a:solidFill>
                <a:latin typeface="Abadi" panose="020B0604020104020204" pitchFamily="34" charset="0"/>
              </a:rPr>
              <a:t> with a </a:t>
            </a:r>
            <a:r>
              <a:rPr lang="pl-PL" sz="2200" dirty="0" err="1">
                <a:solidFill>
                  <a:schemeClr val="accent3">
                    <a:lumMod val="25000"/>
                  </a:schemeClr>
                </a:solidFill>
                <a:latin typeface="Abadi" panose="020B0604020104020204" pitchFamily="34" charset="0"/>
              </a:rPr>
              <a:t>word</a:t>
            </a:r>
            <a:r>
              <a:rPr lang="pl-PL" sz="2200" dirty="0">
                <a:solidFill>
                  <a:schemeClr val="accent3">
                    <a:lumMod val="25000"/>
                  </a:schemeClr>
                </a:solidFill>
                <a:latin typeface="Abadi" panose="020B0604020104020204" pitchFamily="34" charset="0"/>
              </a:rPr>
              <a:t> MAX to </a:t>
            </a:r>
            <a:r>
              <a:rPr lang="pl-PL" sz="2200" dirty="0" err="1">
                <a:solidFill>
                  <a:schemeClr val="accent3">
                    <a:lumMod val="25000"/>
                  </a:schemeClr>
                </a:solidFill>
                <a:latin typeface="Abadi" panose="020B0604020104020204" pitchFamily="34" charset="0"/>
              </a:rPr>
              <a:t>get</a:t>
            </a:r>
            <a:r>
              <a:rPr lang="pl-PL" sz="2200" dirty="0">
                <a:solidFill>
                  <a:schemeClr val="accent3">
                    <a:lumMod val="25000"/>
                  </a:schemeClr>
                </a:solidFill>
                <a:latin typeface="Abadi" panose="020B0604020104020204" pitchFamily="34" charset="0"/>
              </a:rPr>
              <a:t> maximum </a:t>
            </a:r>
            <a:r>
              <a:rPr lang="pl-PL" sz="2200" dirty="0" err="1">
                <a:solidFill>
                  <a:schemeClr val="accent3">
                    <a:lumMod val="25000"/>
                  </a:schemeClr>
                </a:solidFill>
                <a:latin typeface="Abadi" panose="020B0604020104020204" pitchFamily="34" charset="0"/>
              </a:rPr>
              <a:t>payload</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carried</a:t>
            </a:r>
            <a:r>
              <a:rPr lang="pl-PL" sz="2200" dirty="0">
                <a:solidFill>
                  <a:schemeClr val="accent3">
                    <a:lumMod val="25000"/>
                  </a:schemeClr>
                </a:solidFill>
                <a:latin typeface="Abadi" panose="020B0604020104020204" pitchFamily="34" charset="0"/>
              </a:rPr>
              <a:t> by </a:t>
            </a:r>
            <a:r>
              <a:rPr lang="pl-PL" sz="2200" dirty="0" err="1">
                <a:solidFill>
                  <a:schemeClr val="accent3">
                    <a:lumMod val="25000"/>
                  </a:schemeClr>
                </a:solidFill>
                <a:latin typeface="Abadi" panose="020B0604020104020204" pitchFamily="34" charset="0"/>
              </a:rPr>
              <a:t>boosters</a:t>
            </a:r>
            <a:r>
              <a:rPr lang="pl-PL" sz="2200" dirty="0">
                <a:solidFill>
                  <a:schemeClr val="accent3">
                    <a:lumMod val="25000"/>
                  </a:schemeClr>
                </a:solidFill>
                <a:latin typeface="Abadi" panose="020B0604020104020204" pitchFamily="34" charset="0"/>
              </a:rPr>
              <a:t> and </a:t>
            </a:r>
            <a:r>
              <a:rPr lang="pl-PL" sz="2200" dirty="0" err="1">
                <a:solidFill>
                  <a:schemeClr val="accent3">
                    <a:lumMod val="25000"/>
                  </a:schemeClr>
                </a:solidFill>
                <a:latin typeface="Abadi" panose="020B0604020104020204" pitchFamily="34" charset="0"/>
              </a:rPr>
              <a:t>word</a:t>
            </a:r>
            <a:r>
              <a:rPr lang="pl-PL" sz="2200" dirty="0">
                <a:solidFill>
                  <a:schemeClr val="accent3">
                    <a:lumMod val="25000"/>
                  </a:schemeClr>
                </a:solidFill>
                <a:latin typeface="Abadi" panose="020B0604020104020204" pitchFamily="34" charset="0"/>
              </a:rPr>
              <a:t> WHERE to </a:t>
            </a:r>
            <a:r>
              <a:rPr lang="pl-PL" sz="2200" dirty="0" err="1">
                <a:solidFill>
                  <a:schemeClr val="accent3">
                    <a:lumMod val="25000"/>
                  </a:schemeClr>
                </a:solidFill>
                <a:latin typeface="Abadi" panose="020B0604020104020204" pitchFamily="34" charset="0"/>
              </a:rPr>
              <a:t>filter</a:t>
            </a:r>
            <a:r>
              <a:rPr lang="pl-PL" sz="2200" dirty="0">
                <a:solidFill>
                  <a:schemeClr val="accent3">
                    <a:lumMod val="25000"/>
                  </a:schemeClr>
                </a:solidFill>
                <a:latin typeface="Abadi" panose="020B0604020104020204" pitchFamily="34" charset="0"/>
              </a:rPr>
              <a:t> the data.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2F215789-B702-4B84-0EC4-5A469E6794A2}"/>
              </a:ext>
            </a:extLst>
          </p:cNvPr>
          <p:cNvPicPr>
            <a:picLocks noChangeAspect="1"/>
          </p:cNvPicPr>
          <p:nvPr/>
        </p:nvPicPr>
        <p:blipFill>
          <a:blip r:embed="rId3"/>
          <a:stretch>
            <a:fillRect/>
          </a:stretch>
        </p:blipFill>
        <p:spPr>
          <a:xfrm>
            <a:off x="770011" y="2689401"/>
            <a:ext cx="6346545" cy="2918484"/>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7423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pl-PL" sz="2200" dirty="0">
                <a:solidFill>
                  <a:schemeClr val="accent3">
                    <a:lumMod val="25000"/>
                  </a:schemeClr>
                </a:solidFill>
                <a:latin typeface="Abadi"/>
              </a:rPr>
              <a:t>We </a:t>
            </a:r>
            <a:r>
              <a:rPr lang="pl-PL" sz="2200" dirty="0" err="1">
                <a:solidFill>
                  <a:schemeClr val="accent3">
                    <a:lumMod val="25000"/>
                  </a:schemeClr>
                </a:solidFill>
                <a:latin typeface="Abadi"/>
              </a:rPr>
              <a:t>used</a:t>
            </a:r>
            <a:r>
              <a:rPr lang="pl-PL" sz="2200" dirty="0">
                <a:solidFill>
                  <a:schemeClr val="accent3">
                    <a:lumMod val="25000"/>
                  </a:schemeClr>
                </a:solidFill>
                <a:latin typeface="Abadi"/>
              </a:rPr>
              <a:t> the </a:t>
            </a:r>
            <a:r>
              <a:rPr lang="pl-PL" sz="2200" dirty="0" err="1">
                <a:solidFill>
                  <a:schemeClr val="accent3">
                    <a:lumMod val="25000"/>
                  </a:schemeClr>
                </a:solidFill>
                <a:latin typeface="Abadi"/>
              </a:rPr>
              <a:t>query</a:t>
            </a:r>
            <a:r>
              <a:rPr lang="pl-PL" sz="2200" dirty="0">
                <a:solidFill>
                  <a:schemeClr val="accent3">
                    <a:lumMod val="25000"/>
                  </a:schemeClr>
                </a:solidFill>
                <a:latin typeface="Abadi"/>
              </a:rPr>
              <a:t> with a </a:t>
            </a:r>
            <a:r>
              <a:rPr lang="pl-PL" sz="2200" dirty="0" err="1">
                <a:solidFill>
                  <a:schemeClr val="accent3">
                    <a:lumMod val="25000"/>
                  </a:schemeClr>
                </a:solidFill>
                <a:latin typeface="Abadi"/>
              </a:rPr>
              <a:t>phrase</a:t>
            </a:r>
            <a:r>
              <a:rPr lang="pl-PL" sz="2200" dirty="0">
                <a:solidFill>
                  <a:schemeClr val="accent3">
                    <a:lumMod val="25000"/>
                  </a:schemeClr>
                </a:solidFill>
                <a:latin typeface="Abadi"/>
              </a:rPr>
              <a:t> </a:t>
            </a:r>
            <a:r>
              <a:rPr lang="pl-PL" sz="2200" dirty="0" err="1">
                <a:solidFill>
                  <a:schemeClr val="accent3">
                    <a:lumMod val="25000"/>
                  </a:schemeClr>
                </a:solidFill>
                <a:latin typeface="Abadi"/>
              </a:rPr>
              <a:t>substr</a:t>
            </a:r>
            <a:r>
              <a:rPr lang="pl-PL" sz="2200" dirty="0">
                <a:solidFill>
                  <a:schemeClr val="accent3">
                    <a:lumMod val="25000"/>
                  </a:schemeClr>
                </a:solidFill>
                <a:latin typeface="Abadi"/>
              </a:rPr>
              <a:t>(</a:t>
            </a:r>
            <a:r>
              <a:rPr lang="pl-PL" sz="2200" dirty="0" err="1">
                <a:solidFill>
                  <a:schemeClr val="accent3">
                    <a:lumMod val="25000"/>
                  </a:schemeClr>
                </a:solidFill>
                <a:latin typeface="Abadi"/>
              </a:rPr>
              <a:t>Date</a:t>
            </a:r>
            <a:r>
              <a:rPr lang="pl-PL" sz="2200" dirty="0">
                <a:solidFill>
                  <a:schemeClr val="accent3">
                    <a:lumMod val="25000"/>
                  </a:schemeClr>
                </a:solidFill>
                <a:latin typeface="Abadi"/>
              </a:rPr>
              <a:t>, 6,2) to </a:t>
            </a:r>
            <a:r>
              <a:rPr lang="pl-PL" sz="2200" dirty="0" err="1">
                <a:solidFill>
                  <a:schemeClr val="accent3">
                    <a:lumMod val="25000"/>
                  </a:schemeClr>
                </a:solidFill>
                <a:latin typeface="Abadi"/>
              </a:rPr>
              <a:t>filter</a:t>
            </a:r>
            <a:r>
              <a:rPr lang="pl-PL" sz="2200" dirty="0">
                <a:solidFill>
                  <a:schemeClr val="accent3">
                    <a:lumMod val="25000"/>
                  </a:schemeClr>
                </a:solidFill>
                <a:latin typeface="Abadi"/>
              </a:rPr>
              <a:t> </a:t>
            </a:r>
            <a:r>
              <a:rPr lang="pl-PL" sz="2200" dirty="0" err="1">
                <a:solidFill>
                  <a:schemeClr val="accent3">
                    <a:lumMod val="25000"/>
                  </a:schemeClr>
                </a:solidFill>
                <a:latin typeface="Abadi"/>
              </a:rPr>
              <a:t>months</a:t>
            </a:r>
            <a:r>
              <a:rPr lang="pl-PL" sz="2200" dirty="0">
                <a:solidFill>
                  <a:schemeClr val="accent3">
                    <a:lumMod val="25000"/>
                  </a:schemeClr>
                </a:solidFill>
                <a:latin typeface="Abadi"/>
              </a:rPr>
              <a:t> and </a:t>
            </a:r>
            <a:r>
              <a:rPr lang="pl-PL" sz="2200" dirty="0" err="1">
                <a:solidFill>
                  <a:schemeClr val="accent3">
                    <a:lumMod val="25000"/>
                  </a:schemeClr>
                </a:solidFill>
                <a:latin typeface="Abadi"/>
              </a:rPr>
              <a:t>substr</a:t>
            </a:r>
            <a:r>
              <a:rPr lang="pl-PL" sz="2200" dirty="0">
                <a:solidFill>
                  <a:schemeClr val="accent3">
                    <a:lumMod val="25000"/>
                  </a:schemeClr>
                </a:solidFill>
                <a:latin typeface="Abadi"/>
              </a:rPr>
              <a:t>(</a:t>
            </a:r>
            <a:r>
              <a:rPr lang="pl-PL" sz="2200" dirty="0" err="1">
                <a:solidFill>
                  <a:schemeClr val="accent3">
                    <a:lumMod val="25000"/>
                  </a:schemeClr>
                </a:solidFill>
                <a:latin typeface="Abadi"/>
              </a:rPr>
              <a:t>Date</a:t>
            </a:r>
            <a:r>
              <a:rPr lang="pl-PL" sz="2200" dirty="0">
                <a:solidFill>
                  <a:schemeClr val="accent3">
                    <a:lumMod val="25000"/>
                  </a:schemeClr>
                </a:solidFill>
                <a:latin typeface="Abadi"/>
              </a:rPr>
              <a:t>, 0,5) to </a:t>
            </a:r>
            <a:r>
              <a:rPr lang="pl-PL" sz="2200" dirty="0" err="1">
                <a:solidFill>
                  <a:schemeClr val="accent3">
                    <a:lumMod val="25000"/>
                  </a:schemeClr>
                </a:solidFill>
                <a:latin typeface="Abadi"/>
              </a:rPr>
              <a:t>filter</a:t>
            </a:r>
            <a:r>
              <a:rPr lang="pl-PL" sz="2200" dirty="0">
                <a:solidFill>
                  <a:schemeClr val="accent3">
                    <a:lumMod val="25000"/>
                  </a:schemeClr>
                </a:solidFill>
                <a:latin typeface="Abadi"/>
              </a:rPr>
              <a:t> the </a:t>
            </a:r>
            <a:r>
              <a:rPr lang="pl-PL" sz="2200" dirty="0" err="1">
                <a:solidFill>
                  <a:schemeClr val="accent3">
                    <a:lumMod val="25000"/>
                  </a:schemeClr>
                </a:solidFill>
                <a:latin typeface="Abadi"/>
              </a:rPr>
              <a:t>year</a:t>
            </a:r>
            <a:r>
              <a:rPr lang="pl-PL" sz="2200" dirty="0">
                <a:solidFill>
                  <a:schemeClr val="accent3">
                    <a:lumMod val="25000"/>
                  </a:schemeClr>
                </a:solidFill>
                <a:latin typeface="Abadi"/>
              </a:rPr>
              <a:t>.</a:t>
            </a: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8DEDE286-8FBB-B9AD-170A-B383ED092211}"/>
              </a:ext>
            </a:extLst>
          </p:cNvPr>
          <p:cNvPicPr>
            <a:picLocks noChangeAspect="1"/>
          </p:cNvPicPr>
          <p:nvPr/>
        </p:nvPicPr>
        <p:blipFill>
          <a:blip r:embed="rId3"/>
          <a:stretch>
            <a:fillRect/>
          </a:stretch>
        </p:blipFill>
        <p:spPr>
          <a:xfrm>
            <a:off x="770010" y="2709797"/>
            <a:ext cx="9367935" cy="1693678"/>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0" indent="0">
              <a:lnSpc>
                <a:spcPct val="100000"/>
              </a:lnSpc>
              <a:spcBef>
                <a:spcPts val="1400"/>
              </a:spcBef>
              <a:buNone/>
            </a:pPr>
            <a:r>
              <a:rPr lang="pl-PL" sz="2200" dirty="0">
                <a:solidFill>
                  <a:schemeClr val="accent3">
                    <a:lumMod val="25000"/>
                  </a:schemeClr>
                </a:solidFill>
                <a:latin typeface="Abadi"/>
              </a:rPr>
              <a:t>We </a:t>
            </a:r>
            <a:r>
              <a:rPr lang="pl-PL" sz="2200" dirty="0" err="1">
                <a:solidFill>
                  <a:schemeClr val="accent3">
                    <a:lumMod val="25000"/>
                  </a:schemeClr>
                </a:solidFill>
                <a:latin typeface="Abadi"/>
              </a:rPr>
              <a:t>used</a:t>
            </a:r>
            <a:r>
              <a:rPr lang="pl-PL" sz="2200" dirty="0">
                <a:solidFill>
                  <a:schemeClr val="accent3">
                    <a:lumMod val="25000"/>
                  </a:schemeClr>
                </a:solidFill>
                <a:latin typeface="Abadi"/>
              </a:rPr>
              <a:t> the </a:t>
            </a:r>
            <a:r>
              <a:rPr lang="pl-PL" sz="2200" dirty="0" err="1">
                <a:solidFill>
                  <a:schemeClr val="accent3">
                    <a:lumMod val="25000"/>
                  </a:schemeClr>
                </a:solidFill>
                <a:latin typeface="Abadi"/>
              </a:rPr>
              <a:t>query</a:t>
            </a:r>
            <a:r>
              <a:rPr lang="pl-PL" sz="2200" dirty="0">
                <a:solidFill>
                  <a:schemeClr val="accent3">
                    <a:lumMod val="25000"/>
                  </a:schemeClr>
                </a:solidFill>
                <a:latin typeface="Abadi"/>
              </a:rPr>
              <a:t> with a </a:t>
            </a:r>
            <a:r>
              <a:rPr lang="pl-PL" sz="2200" dirty="0" err="1">
                <a:solidFill>
                  <a:schemeClr val="accent3">
                    <a:lumMod val="25000"/>
                  </a:schemeClr>
                </a:solidFill>
                <a:latin typeface="Abadi"/>
              </a:rPr>
              <a:t>word</a:t>
            </a:r>
            <a:r>
              <a:rPr lang="pl-PL" sz="2200" dirty="0">
                <a:solidFill>
                  <a:schemeClr val="accent3">
                    <a:lumMod val="25000"/>
                  </a:schemeClr>
                </a:solidFill>
                <a:latin typeface="Abadi"/>
              </a:rPr>
              <a:t> WHERE to </a:t>
            </a:r>
            <a:r>
              <a:rPr lang="pl-PL" sz="2200" dirty="0" err="1">
                <a:solidFill>
                  <a:schemeClr val="accent3">
                    <a:lumMod val="25000"/>
                  </a:schemeClr>
                </a:solidFill>
                <a:latin typeface="Abadi"/>
              </a:rPr>
              <a:t>filter</a:t>
            </a:r>
            <a:r>
              <a:rPr lang="pl-PL" sz="2200" dirty="0">
                <a:solidFill>
                  <a:schemeClr val="accent3">
                    <a:lumMod val="25000"/>
                  </a:schemeClr>
                </a:solidFill>
                <a:latin typeface="Abadi"/>
              </a:rPr>
              <a:t> the data and GROUP BY to </a:t>
            </a:r>
            <a:r>
              <a:rPr lang="pl-PL" sz="2200" dirty="0" err="1">
                <a:solidFill>
                  <a:schemeClr val="accent3">
                    <a:lumMod val="25000"/>
                  </a:schemeClr>
                </a:solidFill>
                <a:latin typeface="Abadi"/>
              </a:rPr>
              <a:t>obtain</a:t>
            </a:r>
            <a:r>
              <a:rPr lang="pl-PL" sz="2200" dirty="0">
                <a:solidFill>
                  <a:schemeClr val="accent3">
                    <a:lumMod val="25000"/>
                  </a:schemeClr>
                </a:solidFill>
                <a:latin typeface="Abadi"/>
              </a:rPr>
              <a:t> </a:t>
            </a:r>
            <a:r>
              <a:rPr lang="pl-PL" sz="2200" dirty="0" err="1">
                <a:solidFill>
                  <a:schemeClr val="accent3">
                    <a:lumMod val="25000"/>
                  </a:schemeClr>
                </a:solidFill>
                <a:latin typeface="Abadi"/>
              </a:rPr>
              <a:t>grouped</a:t>
            </a:r>
            <a:r>
              <a:rPr lang="pl-PL" sz="2200" dirty="0">
                <a:solidFill>
                  <a:schemeClr val="accent3">
                    <a:lumMod val="25000"/>
                  </a:schemeClr>
                </a:solidFill>
                <a:latin typeface="Abadi"/>
              </a:rPr>
              <a:t> data</a:t>
            </a: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507415BE-944D-9FAF-B25C-492C79DECDE0}"/>
              </a:ext>
            </a:extLst>
          </p:cNvPr>
          <p:cNvPicPr>
            <a:picLocks noChangeAspect="1"/>
          </p:cNvPicPr>
          <p:nvPr/>
        </p:nvPicPr>
        <p:blipFill>
          <a:blip r:embed="rId3"/>
          <a:stretch>
            <a:fillRect/>
          </a:stretch>
        </p:blipFill>
        <p:spPr>
          <a:xfrm>
            <a:off x="770011" y="2853267"/>
            <a:ext cx="9745589" cy="2569471"/>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05476" y="1653598"/>
            <a:ext cx="9745589" cy="4351338"/>
          </a:xfrm>
          <a:prstGeom prst="rect">
            <a:avLst/>
          </a:prstGeom>
        </p:spPr>
        <p:txBody>
          <a:bodyPr lIns="91440" tIns="45720" rIns="91440" bIns="45720" anchor="t">
            <a:normAutofit/>
          </a:bodyPr>
          <a:lstStyle/>
          <a:p>
            <a:pPr marL="0" indent="0">
              <a:buNone/>
            </a:pPr>
            <a:r>
              <a:rPr lang="pl-PL" sz="2200" dirty="0">
                <a:latin typeface="Abadi" panose="020B0604020104020204" pitchFamily="34" charset="0"/>
              </a:rPr>
              <a:t>On the map </a:t>
            </a:r>
            <a:r>
              <a:rPr lang="pl-PL" sz="2200" dirty="0" err="1">
                <a:latin typeface="Abadi" panose="020B0604020104020204" pitchFamily="34" charset="0"/>
              </a:rPr>
              <a:t>below</a:t>
            </a:r>
            <a:r>
              <a:rPr lang="pl-PL" sz="2200" dirty="0">
                <a:latin typeface="Abadi" panose="020B0604020104020204" pitchFamily="34" charset="0"/>
              </a:rPr>
              <a:t> we </a:t>
            </a:r>
            <a:r>
              <a:rPr lang="pl-PL" sz="2200" dirty="0" err="1">
                <a:latin typeface="Abadi" panose="020B0604020104020204" pitchFamily="34" charset="0"/>
              </a:rPr>
              <a:t>can</a:t>
            </a:r>
            <a:r>
              <a:rPr lang="pl-PL" sz="2200" dirty="0">
                <a:latin typeface="Abadi" panose="020B0604020104020204" pitchFamily="34" charset="0"/>
              </a:rPr>
              <a:t> </a:t>
            </a:r>
            <a:r>
              <a:rPr lang="pl-PL" sz="2200" dirty="0" err="1">
                <a:latin typeface="Abadi" panose="020B0604020104020204" pitchFamily="34" charset="0"/>
              </a:rPr>
              <a:t>see</a:t>
            </a:r>
            <a:r>
              <a:rPr lang="pl-PL" sz="2200" dirty="0">
                <a:latin typeface="Abadi" panose="020B0604020104020204" pitchFamily="34" charset="0"/>
              </a:rPr>
              <a:t> </a:t>
            </a:r>
            <a:r>
              <a:rPr lang="pl-PL" sz="2200" dirty="0" err="1">
                <a:latin typeface="Abadi" panose="020B0604020104020204" pitchFamily="34" charset="0"/>
              </a:rPr>
              <a:t>that</a:t>
            </a:r>
            <a:r>
              <a:rPr lang="pl-PL" sz="2200" dirty="0">
                <a:latin typeface="Abadi" panose="020B0604020104020204" pitchFamily="34" charset="0"/>
              </a:rPr>
              <a:t> </a:t>
            </a:r>
            <a:r>
              <a:rPr lang="pl-PL" sz="2200" dirty="0" err="1">
                <a:latin typeface="Abadi" panose="020B0604020104020204" pitchFamily="34" charset="0"/>
              </a:rPr>
              <a:t>launch</a:t>
            </a:r>
            <a:r>
              <a:rPr lang="pl-PL" sz="2200" dirty="0">
                <a:latin typeface="Abadi" panose="020B0604020104020204" pitchFamily="34" charset="0"/>
              </a:rPr>
              <a:t> </a:t>
            </a:r>
            <a:r>
              <a:rPr lang="pl-PL" sz="2200" dirty="0" err="1">
                <a:latin typeface="Abadi" panose="020B0604020104020204" pitchFamily="34" charset="0"/>
              </a:rPr>
              <a:t>sites</a:t>
            </a:r>
            <a:r>
              <a:rPr lang="pl-PL" sz="2200" dirty="0">
                <a:latin typeface="Abadi" panose="020B0604020104020204" pitchFamily="34" charset="0"/>
              </a:rPr>
              <a:t> </a:t>
            </a:r>
            <a:r>
              <a:rPr lang="pl-PL" sz="2200" dirty="0" err="1">
                <a:latin typeface="Abadi" panose="020B0604020104020204" pitchFamily="34" charset="0"/>
              </a:rPr>
              <a:t>are</a:t>
            </a:r>
            <a:r>
              <a:rPr lang="pl-PL" sz="2200" dirty="0">
                <a:latin typeface="Abadi" panose="020B0604020104020204" pitchFamily="34" charset="0"/>
              </a:rPr>
              <a:t> </a:t>
            </a:r>
            <a:r>
              <a:rPr lang="pl-PL" sz="2200" dirty="0" err="1">
                <a:latin typeface="Abadi" panose="020B0604020104020204" pitchFamily="34" charset="0"/>
              </a:rPr>
              <a:t>located</a:t>
            </a:r>
            <a:r>
              <a:rPr lang="pl-PL" sz="2200" dirty="0">
                <a:latin typeface="Abadi" panose="020B0604020104020204" pitchFamily="34" charset="0"/>
              </a:rPr>
              <a:t> in United </a:t>
            </a:r>
            <a:r>
              <a:rPr lang="pl-PL" sz="2200" dirty="0" err="1">
                <a:latin typeface="Abadi" panose="020B0604020104020204" pitchFamily="34" charset="0"/>
              </a:rPr>
              <a:t>States</a:t>
            </a:r>
            <a:r>
              <a:rPr lang="pl-PL" sz="2200" dirty="0">
                <a:latin typeface="Abadi" panose="020B0604020104020204" pitchFamily="34" charset="0"/>
              </a:rPr>
              <a:t> of </a:t>
            </a:r>
            <a:r>
              <a:rPr lang="pl-PL" sz="2200" dirty="0" err="1">
                <a:latin typeface="Abadi" panose="020B0604020104020204" pitchFamily="34" charset="0"/>
              </a:rPr>
              <a:t>America</a:t>
            </a:r>
            <a:r>
              <a:rPr lang="pl-PL" sz="2200" dirty="0">
                <a:latin typeface="Abadi" panose="020B0604020104020204" pitchFamily="34" charset="0"/>
              </a:rPr>
              <a:t> in </a:t>
            </a:r>
            <a:r>
              <a:rPr lang="pl-PL" sz="2200" dirty="0" err="1">
                <a:latin typeface="Abadi" panose="020B0604020104020204" pitchFamily="34" charset="0"/>
              </a:rPr>
              <a:t>States</a:t>
            </a:r>
            <a:r>
              <a:rPr lang="pl-PL" sz="2200" dirty="0">
                <a:latin typeface="Abadi" panose="020B0604020104020204" pitchFamily="34" charset="0"/>
              </a:rPr>
              <a:t> California and Florida.</a:t>
            </a:r>
            <a:endParaRPr lang="en-US" sz="2200" dirty="0">
              <a:latin typeface="Abadi" panose="020B0604020104020204" pitchFamily="34" charset="0"/>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pic>
        <p:nvPicPr>
          <p:cNvPr id="6" name="Picture 5">
            <a:extLst>
              <a:ext uri="{FF2B5EF4-FFF2-40B4-BE49-F238E27FC236}">
                <a16:creationId xmlns:a16="http://schemas.microsoft.com/office/drawing/2014/main" id="{B03EC70B-2699-04C4-C557-92AFA66E2CD3}"/>
              </a:ext>
            </a:extLst>
          </p:cNvPr>
          <p:cNvPicPr>
            <a:picLocks noChangeAspect="1"/>
          </p:cNvPicPr>
          <p:nvPr/>
        </p:nvPicPr>
        <p:blipFill>
          <a:blip r:embed="rId3"/>
          <a:stretch>
            <a:fillRect/>
          </a:stretch>
        </p:blipFill>
        <p:spPr>
          <a:xfrm>
            <a:off x="905476" y="2705335"/>
            <a:ext cx="5912595" cy="340043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3952402" y="4876408"/>
            <a:ext cx="6563197" cy="973789"/>
          </a:xfrm>
          <a:prstGeom prst="rect">
            <a:avLst/>
          </a:prstGeom>
        </p:spPr>
        <p:txBody>
          <a:bodyPr lIns="91440" tIns="45720" rIns="91440" bIns="45720" anchor="t">
            <a:normAutofit/>
          </a:bodyPr>
          <a:lstStyle/>
          <a:p>
            <a:pPr marL="0" indent="0">
              <a:spcBef>
                <a:spcPts val="1400"/>
              </a:spcBef>
              <a:buNone/>
            </a:pPr>
            <a:r>
              <a:rPr lang="pl-PL" sz="2200" dirty="0">
                <a:solidFill>
                  <a:schemeClr val="accent3">
                    <a:lumMod val="25000"/>
                  </a:schemeClr>
                </a:solidFill>
                <a:latin typeface="Abadi" panose="020B0604020104020204" pitchFamily="34" charset="0"/>
              </a:rPr>
              <a:t>Green </a:t>
            </a:r>
            <a:r>
              <a:rPr lang="pl-PL" sz="2200" dirty="0" err="1">
                <a:solidFill>
                  <a:schemeClr val="accent3">
                    <a:lumMod val="25000"/>
                  </a:schemeClr>
                </a:solidFill>
                <a:latin typeface="Abadi" panose="020B0604020104020204" pitchFamily="34" charset="0"/>
              </a:rPr>
              <a:t>markers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shows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successful</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launches</a:t>
            </a:r>
            <a:r>
              <a:rPr lang="pl-PL" sz="2200" dirty="0">
                <a:solidFill>
                  <a:schemeClr val="accent3">
                    <a:lumMod val="25000"/>
                  </a:schemeClr>
                </a:solidFill>
                <a:latin typeface="Abadi" panose="020B0604020104020204" pitchFamily="34" charset="0"/>
              </a:rPr>
              <a:t> and Red </a:t>
            </a:r>
            <a:r>
              <a:rPr lang="pl-PL" sz="2200" dirty="0" err="1">
                <a:solidFill>
                  <a:schemeClr val="accent3">
                    <a:lumMod val="25000"/>
                  </a:schemeClr>
                </a:solidFill>
                <a:latin typeface="Abadi" panose="020B0604020104020204" pitchFamily="34" charset="0"/>
              </a:rPr>
              <a:t>markers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shows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failures</a:t>
            </a:r>
            <a:r>
              <a:rPr lang="pl-PL"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a:t>
            </a:r>
          </a:p>
        </p:txBody>
      </p:sp>
      <p:pic>
        <p:nvPicPr>
          <p:cNvPr id="4" name="Picture 3">
            <a:extLst>
              <a:ext uri="{FF2B5EF4-FFF2-40B4-BE49-F238E27FC236}">
                <a16:creationId xmlns:a16="http://schemas.microsoft.com/office/drawing/2014/main" id="{F36C55E1-A4B2-A079-3B40-CCCC445E89A0}"/>
              </a:ext>
            </a:extLst>
          </p:cNvPr>
          <p:cNvPicPr>
            <a:picLocks noChangeAspect="1"/>
          </p:cNvPicPr>
          <p:nvPr/>
        </p:nvPicPr>
        <p:blipFill>
          <a:blip r:embed="rId3"/>
          <a:stretch>
            <a:fillRect/>
          </a:stretch>
        </p:blipFill>
        <p:spPr>
          <a:xfrm>
            <a:off x="4222219" y="1310532"/>
            <a:ext cx="2830746" cy="2674447"/>
          </a:xfrm>
          <a:prstGeom prst="rect">
            <a:avLst/>
          </a:prstGeom>
        </p:spPr>
      </p:pic>
      <p:pic>
        <p:nvPicPr>
          <p:cNvPr id="7" name="Picture 6">
            <a:extLst>
              <a:ext uri="{FF2B5EF4-FFF2-40B4-BE49-F238E27FC236}">
                <a16:creationId xmlns:a16="http://schemas.microsoft.com/office/drawing/2014/main" id="{4B97D728-4682-140C-F78F-D8476A1A303E}"/>
              </a:ext>
            </a:extLst>
          </p:cNvPr>
          <p:cNvPicPr>
            <a:picLocks noChangeAspect="1"/>
          </p:cNvPicPr>
          <p:nvPr/>
        </p:nvPicPr>
        <p:blipFill>
          <a:blip r:embed="rId4"/>
          <a:stretch>
            <a:fillRect/>
          </a:stretch>
        </p:blipFill>
        <p:spPr>
          <a:xfrm>
            <a:off x="7528752" y="1326847"/>
            <a:ext cx="2986847" cy="2674447"/>
          </a:xfrm>
          <a:prstGeom prst="rect">
            <a:avLst/>
          </a:prstGeom>
        </p:spPr>
      </p:pic>
      <p:pic>
        <p:nvPicPr>
          <p:cNvPr id="10" name="Picture 9">
            <a:extLst>
              <a:ext uri="{FF2B5EF4-FFF2-40B4-BE49-F238E27FC236}">
                <a16:creationId xmlns:a16="http://schemas.microsoft.com/office/drawing/2014/main" id="{E587AF19-02C7-502D-D62F-E9F23CCBF15F}"/>
              </a:ext>
            </a:extLst>
          </p:cNvPr>
          <p:cNvPicPr>
            <a:picLocks noChangeAspect="1"/>
          </p:cNvPicPr>
          <p:nvPr/>
        </p:nvPicPr>
        <p:blipFill>
          <a:blip r:embed="rId5"/>
          <a:stretch>
            <a:fillRect/>
          </a:stretch>
        </p:blipFill>
        <p:spPr>
          <a:xfrm>
            <a:off x="910486" y="1310533"/>
            <a:ext cx="2835947" cy="2674446"/>
          </a:xfrm>
          <a:prstGeom prst="rect">
            <a:avLst/>
          </a:prstGeom>
        </p:spPr>
      </p:pic>
      <p:pic>
        <p:nvPicPr>
          <p:cNvPr id="12" name="Picture 11">
            <a:extLst>
              <a:ext uri="{FF2B5EF4-FFF2-40B4-BE49-F238E27FC236}">
                <a16:creationId xmlns:a16="http://schemas.microsoft.com/office/drawing/2014/main" id="{B4DF0469-C938-14BE-C004-D65B61DFCE4E}"/>
              </a:ext>
            </a:extLst>
          </p:cNvPr>
          <p:cNvPicPr>
            <a:picLocks noChangeAspect="1"/>
          </p:cNvPicPr>
          <p:nvPr/>
        </p:nvPicPr>
        <p:blipFill>
          <a:blip r:embed="rId6"/>
          <a:stretch>
            <a:fillRect/>
          </a:stretch>
        </p:blipFill>
        <p:spPr>
          <a:xfrm>
            <a:off x="910485" y="4002265"/>
            <a:ext cx="2835947" cy="2722076"/>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3429040" y="4746254"/>
            <a:ext cx="8096162" cy="1573095"/>
          </a:xfrm>
          <a:prstGeom prst="rect">
            <a:avLst/>
          </a:prstGeom>
        </p:spPr>
        <p:txBody>
          <a:bodyPr lIns="91440" tIns="45720" rIns="91440" bIns="45720" anchor="t">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On the </a:t>
            </a:r>
            <a:r>
              <a:rPr lang="pl-PL" sz="2200" dirty="0" err="1">
                <a:solidFill>
                  <a:schemeClr val="accent3">
                    <a:lumMod val="25000"/>
                  </a:schemeClr>
                </a:solidFill>
                <a:latin typeface="Abadi" panose="020B0604020104020204" pitchFamily="34" charset="0"/>
              </a:rPr>
              <a:t>maps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shown</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above</a:t>
            </a:r>
            <a:r>
              <a:rPr lang="pl-PL" sz="2200" dirty="0">
                <a:solidFill>
                  <a:schemeClr val="accent3">
                    <a:lumMod val="25000"/>
                  </a:schemeClr>
                </a:solidFill>
                <a:latin typeface="Abadi" panose="020B0604020104020204" pitchFamily="34" charset="0"/>
              </a:rPr>
              <a:t> we </a:t>
            </a:r>
            <a:r>
              <a:rPr lang="pl-PL" sz="2200" dirty="0" err="1">
                <a:solidFill>
                  <a:schemeClr val="accent3">
                    <a:lumMod val="25000"/>
                  </a:schemeClr>
                </a:solidFill>
                <a:latin typeface="Abadi" panose="020B0604020104020204" pitchFamily="34" charset="0"/>
              </a:rPr>
              <a:t>can</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see</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distance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between</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launch</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sites</a:t>
            </a:r>
            <a:r>
              <a:rPr lang="pl-PL" sz="2200" dirty="0">
                <a:solidFill>
                  <a:schemeClr val="accent3">
                    <a:lumMod val="25000"/>
                  </a:schemeClr>
                </a:solidFill>
                <a:latin typeface="Abadi" panose="020B0604020104020204" pitchFamily="34" charset="0"/>
              </a:rPr>
              <a:t> and the railway, </a:t>
            </a:r>
            <a:r>
              <a:rPr lang="pl-PL" sz="2200" dirty="0" err="1">
                <a:solidFill>
                  <a:schemeClr val="accent3">
                    <a:lumMod val="25000"/>
                  </a:schemeClr>
                </a:solidFill>
                <a:latin typeface="Abadi" panose="020B0604020104020204" pitchFamily="34" charset="0"/>
              </a:rPr>
              <a:t>coastline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highway</a:t>
            </a:r>
            <a:r>
              <a:rPr lang="pl-PL" sz="2200" dirty="0">
                <a:solidFill>
                  <a:schemeClr val="accent3">
                    <a:lumMod val="25000"/>
                  </a:schemeClr>
                </a:solidFill>
                <a:latin typeface="Abadi" panose="020B0604020104020204" pitchFamily="34" charset="0"/>
              </a:rPr>
              <a:t> and the </a:t>
            </a:r>
            <a:r>
              <a:rPr lang="pl-PL" sz="2200" dirty="0" err="1">
                <a:solidFill>
                  <a:schemeClr val="accent3">
                    <a:lumMod val="25000"/>
                  </a:schemeClr>
                </a:solidFill>
                <a:latin typeface="Abadi" panose="020B0604020104020204" pitchFamily="34" charset="0"/>
              </a:rPr>
              <a:t>city</a:t>
            </a:r>
            <a:r>
              <a:rPr lang="pl-PL"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4" name="Picture 3">
            <a:extLst>
              <a:ext uri="{FF2B5EF4-FFF2-40B4-BE49-F238E27FC236}">
                <a16:creationId xmlns:a16="http://schemas.microsoft.com/office/drawing/2014/main" id="{ADC256F3-29B0-0911-6311-C2C60370B63E}"/>
              </a:ext>
            </a:extLst>
          </p:cNvPr>
          <p:cNvPicPr>
            <a:picLocks noChangeAspect="1"/>
          </p:cNvPicPr>
          <p:nvPr/>
        </p:nvPicPr>
        <p:blipFill>
          <a:blip r:embed="rId3"/>
          <a:stretch>
            <a:fillRect/>
          </a:stretch>
        </p:blipFill>
        <p:spPr>
          <a:xfrm>
            <a:off x="3429039" y="1265479"/>
            <a:ext cx="4081571" cy="3311463"/>
          </a:xfrm>
          <a:prstGeom prst="rect">
            <a:avLst/>
          </a:prstGeom>
        </p:spPr>
      </p:pic>
      <p:pic>
        <p:nvPicPr>
          <p:cNvPr id="7" name="Picture 6">
            <a:extLst>
              <a:ext uri="{FF2B5EF4-FFF2-40B4-BE49-F238E27FC236}">
                <a16:creationId xmlns:a16="http://schemas.microsoft.com/office/drawing/2014/main" id="{9ACD05A5-F630-9671-C329-AA2F87185750}"/>
              </a:ext>
            </a:extLst>
          </p:cNvPr>
          <p:cNvPicPr>
            <a:picLocks noChangeAspect="1"/>
          </p:cNvPicPr>
          <p:nvPr/>
        </p:nvPicPr>
        <p:blipFill>
          <a:blip r:embed="rId4"/>
          <a:stretch>
            <a:fillRect/>
          </a:stretch>
        </p:blipFill>
        <p:spPr>
          <a:xfrm>
            <a:off x="734028" y="1265479"/>
            <a:ext cx="2657846" cy="5053871"/>
          </a:xfrm>
          <a:prstGeom prst="rect">
            <a:avLst/>
          </a:prstGeom>
        </p:spPr>
      </p:pic>
      <p:pic>
        <p:nvPicPr>
          <p:cNvPr id="10" name="Picture 9">
            <a:extLst>
              <a:ext uri="{FF2B5EF4-FFF2-40B4-BE49-F238E27FC236}">
                <a16:creationId xmlns:a16="http://schemas.microsoft.com/office/drawing/2014/main" id="{7538B619-F0CC-CDA9-0DDA-80A12CFA3A0A}"/>
              </a:ext>
            </a:extLst>
          </p:cNvPr>
          <p:cNvPicPr>
            <a:picLocks noChangeAspect="1"/>
          </p:cNvPicPr>
          <p:nvPr/>
        </p:nvPicPr>
        <p:blipFill>
          <a:blip r:embed="rId5"/>
          <a:stretch>
            <a:fillRect/>
          </a:stretch>
        </p:blipFill>
        <p:spPr>
          <a:xfrm>
            <a:off x="7546592" y="1265479"/>
            <a:ext cx="3978609" cy="3302996"/>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15845"/>
            <a:ext cx="10399485" cy="50113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endParaRPr lang="pl-PL" sz="2200" dirty="0">
              <a:solidFill>
                <a:schemeClr val="accent3">
                  <a:lumMod val="25000"/>
                </a:schemeClr>
              </a:solidFill>
              <a:latin typeface="Abadi" panose="020B0604020104020204" pitchFamily="34" charset="0"/>
            </a:endParaRPr>
          </a:p>
          <a:p>
            <a:pPr marL="457200" lvl="1" indent="0">
              <a:spcBef>
                <a:spcPts val="1400"/>
              </a:spcBef>
              <a:buNone/>
            </a:pPr>
            <a:r>
              <a:rPr lang="en-US" sz="1600" dirty="0">
                <a:solidFill>
                  <a:schemeClr val="tx1"/>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lang="en-US" sz="2000" dirty="0">
              <a:solidFill>
                <a:schemeClr val="tx1"/>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endParaRPr lang="pl-PL" sz="2200" dirty="0">
              <a:solidFill>
                <a:schemeClr val="accent3">
                  <a:lumMod val="25000"/>
                </a:schemeClr>
              </a:solidFill>
              <a:latin typeface="Abadi" panose="020B0604020104020204" pitchFamily="34" charset="0"/>
            </a:endParaRPr>
          </a:p>
          <a:p>
            <a:pPr lvl="1">
              <a:spcBef>
                <a:spcPts val="1400"/>
              </a:spcBef>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pPr>
            <a:r>
              <a:rPr lang="en-US" sz="1800" dirty="0">
                <a:solidFill>
                  <a:schemeClr val="accent3">
                    <a:lumMod val="25000"/>
                  </a:schemeClr>
                </a:solidFill>
                <a:latin typeface="Abadi" panose="020B0604020104020204" pitchFamily="34" charset="0"/>
              </a:rPr>
              <a:t>The interaction amongst various features that determine the success rate of a successful</a:t>
            </a:r>
            <a:r>
              <a:rPr lang="pl-PL" sz="1800" dirty="0">
                <a:solidFill>
                  <a:schemeClr val="accent3">
                    <a:lumMod val="25000"/>
                  </a:schemeClr>
                </a:solidFill>
                <a:latin typeface="Abadi" panose="020B0604020104020204" pitchFamily="34" charset="0"/>
              </a:rPr>
              <a:t> </a:t>
            </a:r>
            <a:r>
              <a:rPr lang="en-US" sz="1800" dirty="0">
                <a:solidFill>
                  <a:schemeClr val="accent3">
                    <a:lumMod val="25000"/>
                  </a:schemeClr>
                </a:solidFill>
                <a:latin typeface="Abadi" panose="020B0604020104020204" pitchFamily="34" charset="0"/>
              </a:rPr>
              <a:t>landing.</a:t>
            </a:r>
          </a:p>
          <a:p>
            <a:pPr lvl="1">
              <a:spcBef>
                <a:spcPts val="1400"/>
              </a:spcBef>
            </a:pPr>
            <a:r>
              <a:rPr lang="en-US" sz="1800" dirty="0">
                <a:solidFill>
                  <a:schemeClr val="accent3">
                    <a:lumMod val="25000"/>
                  </a:schemeClr>
                </a:solidFill>
                <a:latin typeface="Abadi" panose="020B0604020104020204" pitchFamily="34" charset="0"/>
              </a:rPr>
              <a:t>What operating conditions needs to be in place to ensure a successful landing program</a:t>
            </a:r>
            <a:r>
              <a:rPr lang="pl-PL" sz="1800" dirty="0">
                <a:solidFill>
                  <a:schemeClr val="accent3">
                    <a:lumMod val="25000"/>
                  </a:schemeClr>
                </a:solidFill>
                <a:latin typeface="Abadi" panose="020B0604020104020204" pitchFamily="34" charset="0"/>
              </a:rPr>
              <a:t>.</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208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We </a:t>
            </a:r>
            <a:r>
              <a:rPr lang="pl-PL" sz="2200" dirty="0" err="1">
                <a:solidFill>
                  <a:schemeClr val="accent3">
                    <a:lumMod val="25000"/>
                  </a:schemeClr>
                </a:solidFill>
                <a:latin typeface="Abadi" panose="020B0604020104020204" pitchFamily="34" charset="0"/>
              </a:rPr>
              <a:t>can</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see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below</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pie</a:t>
            </a:r>
            <a:r>
              <a:rPr lang="pl-PL" sz="2200" dirty="0">
                <a:solidFill>
                  <a:schemeClr val="accent3">
                    <a:lumMod val="25000"/>
                  </a:schemeClr>
                </a:solidFill>
                <a:latin typeface="Abadi" panose="020B0604020104020204" pitchFamily="34" charset="0"/>
              </a:rPr>
              <a:t> chart with a </a:t>
            </a:r>
            <a:r>
              <a:rPr lang="pl-PL" sz="2200" dirty="0" err="1">
                <a:solidFill>
                  <a:schemeClr val="accent3">
                    <a:lumMod val="25000"/>
                  </a:schemeClr>
                </a:solidFill>
                <a:latin typeface="Abadi" panose="020B0604020104020204" pitchFamily="34" charset="0"/>
              </a:rPr>
              <a:t>total</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success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launches</a:t>
            </a:r>
            <a:r>
              <a:rPr lang="pl-PL" sz="2200" dirty="0">
                <a:solidFill>
                  <a:schemeClr val="accent3">
                    <a:lumMod val="25000"/>
                  </a:schemeClr>
                </a:solidFill>
                <a:latin typeface="Abadi" panose="020B0604020104020204" pitchFamily="34" charset="0"/>
              </a:rPr>
              <a:t> by </a:t>
            </a:r>
            <a:r>
              <a:rPr lang="pl-PL" sz="2200" dirty="0" err="1">
                <a:solidFill>
                  <a:schemeClr val="accent3">
                    <a:lumMod val="25000"/>
                  </a:schemeClr>
                </a:solidFill>
                <a:latin typeface="Abadi" panose="020B0604020104020204" pitchFamily="34" charset="0"/>
              </a:rPr>
              <a:t>all</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sites</a:t>
            </a:r>
            <a:r>
              <a:rPr lang="pl-PL"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KSC LC-39A </a:t>
            </a:r>
            <a:r>
              <a:rPr lang="pl-PL" sz="2200" dirty="0" err="1">
                <a:solidFill>
                  <a:schemeClr val="accent3">
                    <a:lumMod val="25000"/>
                  </a:schemeClr>
                </a:solidFill>
                <a:latin typeface="Abadi" panose="020B0604020104020204" pitchFamily="34" charset="0"/>
              </a:rPr>
              <a:t>had</a:t>
            </a:r>
            <a:r>
              <a:rPr lang="pl-PL" sz="2200" dirty="0">
                <a:solidFill>
                  <a:schemeClr val="accent3">
                    <a:lumMod val="25000"/>
                  </a:schemeClr>
                </a:solidFill>
                <a:latin typeface="Abadi" panose="020B0604020104020204" pitchFamily="34" charset="0"/>
              </a:rPr>
              <a:t> the </a:t>
            </a:r>
            <a:r>
              <a:rPr lang="pl-PL" sz="2200" dirty="0" err="1">
                <a:solidFill>
                  <a:schemeClr val="accent3">
                    <a:lumMod val="25000"/>
                  </a:schemeClr>
                </a:solidFill>
                <a:latin typeface="Abadi" panose="020B0604020104020204" pitchFamily="34" charset="0"/>
              </a:rPr>
              <a:t>best</a:t>
            </a:r>
            <a:r>
              <a:rPr lang="pl-PL" sz="2200" dirty="0">
                <a:solidFill>
                  <a:schemeClr val="accent3">
                    <a:lumMod val="25000"/>
                  </a:schemeClr>
                </a:solidFill>
                <a:latin typeface="Abadi" panose="020B0604020104020204" pitchFamily="34" charset="0"/>
              </a:rPr>
              <a:t> performance from </a:t>
            </a:r>
            <a:r>
              <a:rPr lang="pl-PL" sz="2200" dirty="0" err="1">
                <a:solidFill>
                  <a:schemeClr val="accent3">
                    <a:lumMod val="25000"/>
                  </a:schemeClr>
                </a:solidFill>
                <a:latin typeface="Abadi" panose="020B0604020104020204" pitchFamily="34" charset="0"/>
              </a:rPr>
              <a:t>all</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launch</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sites</a:t>
            </a:r>
            <a:r>
              <a:rPr lang="pl-PL"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l-PL" dirty="0" err="1">
                <a:solidFill>
                  <a:srgbClr val="0B49CB"/>
                </a:solidFill>
                <a:latin typeface="Abadi"/>
              </a:rPr>
              <a:t>SpaceX</a:t>
            </a:r>
            <a:r>
              <a:rPr lang="pl-PL" dirty="0">
                <a:solidFill>
                  <a:srgbClr val="0B49CB"/>
                </a:solidFill>
                <a:latin typeface="Abadi"/>
              </a:rPr>
              <a:t> </a:t>
            </a:r>
            <a:r>
              <a:rPr lang="pl-PL" dirty="0" err="1">
                <a:solidFill>
                  <a:srgbClr val="0B49CB"/>
                </a:solidFill>
                <a:latin typeface="Abadi"/>
              </a:rPr>
              <a:t>Launch</a:t>
            </a:r>
            <a:r>
              <a:rPr lang="pl-PL" dirty="0">
                <a:solidFill>
                  <a:srgbClr val="0B49CB"/>
                </a:solidFill>
                <a:latin typeface="Abadi"/>
              </a:rPr>
              <a:t> </a:t>
            </a:r>
            <a:r>
              <a:rPr lang="pl-PL" dirty="0" err="1">
                <a:solidFill>
                  <a:srgbClr val="0B49CB"/>
                </a:solidFill>
                <a:latin typeface="Abadi"/>
              </a:rPr>
              <a:t>Records</a:t>
            </a:r>
            <a:r>
              <a:rPr lang="pl-PL" dirty="0">
                <a:solidFill>
                  <a:srgbClr val="0B49CB"/>
                </a:solidFill>
                <a:latin typeface="Abadi"/>
              </a:rPr>
              <a:t> Dashboard</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5ECD4242-9222-683D-530A-AAAA473EA55C}"/>
              </a:ext>
            </a:extLst>
          </p:cNvPr>
          <p:cNvPicPr>
            <a:picLocks noChangeAspect="1"/>
          </p:cNvPicPr>
          <p:nvPr/>
        </p:nvPicPr>
        <p:blipFill>
          <a:blip r:embed="rId3"/>
          <a:stretch>
            <a:fillRect/>
          </a:stretch>
        </p:blipFill>
        <p:spPr>
          <a:xfrm>
            <a:off x="770011" y="2568149"/>
            <a:ext cx="6499809" cy="385906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577270"/>
            <a:ext cx="10551583" cy="4351338"/>
          </a:xfrm>
          <a:prstGeom prst="rect">
            <a:avLst/>
          </a:prstGeom>
        </p:spPr>
        <p:txBody>
          <a:bodyPr lIns="91440" tIns="45720" rIns="91440" bIns="45720" anchor="t">
            <a:normAutofit/>
          </a:bodyPr>
          <a:lstStyle/>
          <a:p>
            <a:pPr marL="0" indent="0">
              <a:buNone/>
            </a:pPr>
            <a:r>
              <a:rPr lang="pl-PL" sz="2200" dirty="0"/>
              <a:t>On the </a:t>
            </a:r>
            <a:r>
              <a:rPr lang="pl-PL" sz="2200" dirty="0" err="1"/>
              <a:t>pie</a:t>
            </a:r>
            <a:r>
              <a:rPr lang="pl-PL" sz="2200" dirty="0"/>
              <a:t> chart </a:t>
            </a:r>
            <a:r>
              <a:rPr lang="pl-PL" sz="2200" dirty="0" err="1"/>
              <a:t>below</a:t>
            </a:r>
            <a:r>
              <a:rPr lang="pl-PL" sz="2200" dirty="0"/>
              <a:t> we </a:t>
            </a:r>
            <a:r>
              <a:rPr lang="pl-PL" sz="2200" dirty="0" err="1"/>
              <a:t>can</a:t>
            </a:r>
            <a:r>
              <a:rPr lang="pl-PL" sz="2200" dirty="0"/>
              <a:t> </a:t>
            </a:r>
            <a:r>
              <a:rPr lang="pl-PL" sz="2200" dirty="0" err="1"/>
              <a:t>see</a:t>
            </a:r>
            <a:r>
              <a:rPr lang="pl-PL" sz="2200" dirty="0"/>
              <a:t> </a:t>
            </a:r>
            <a:r>
              <a:rPr lang="pl-PL" sz="2200" dirty="0" err="1"/>
              <a:t>that</a:t>
            </a:r>
            <a:r>
              <a:rPr lang="pl-PL" sz="2200" dirty="0"/>
              <a:t> a </a:t>
            </a:r>
            <a:r>
              <a:rPr lang="pl-PL" sz="2200" dirty="0" err="1"/>
              <a:t>success</a:t>
            </a:r>
            <a:r>
              <a:rPr lang="pl-PL" sz="2200" dirty="0"/>
              <a:t> </a:t>
            </a:r>
            <a:r>
              <a:rPr lang="pl-PL" sz="2200" dirty="0" err="1"/>
              <a:t>rate</a:t>
            </a:r>
            <a:r>
              <a:rPr lang="pl-PL" sz="2200" dirty="0"/>
              <a:t> for </a:t>
            </a:r>
            <a:r>
              <a:rPr lang="pl-PL" sz="2200" dirty="0" err="1"/>
              <a:t>this</a:t>
            </a:r>
            <a:r>
              <a:rPr lang="pl-PL" sz="2200" dirty="0"/>
              <a:t> </a:t>
            </a:r>
            <a:r>
              <a:rPr lang="pl-PL" sz="2200" dirty="0" err="1"/>
              <a:t>launch</a:t>
            </a:r>
            <a:r>
              <a:rPr lang="pl-PL" sz="2200" dirty="0"/>
              <a:t> </a:t>
            </a:r>
            <a:r>
              <a:rPr lang="pl-PL" sz="2200" dirty="0" err="1"/>
              <a:t>sites</a:t>
            </a:r>
            <a:r>
              <a:rPr lang="pl-PL" sz="2200" dirty="0"/>
              <a:t> was 76.9% and </a:t>
            </a:r>
            <a:r>
              <a:rPr lang="pl-PL" sz="2200" dirty="0" err="1"/>
              <a:t>failure</a:t>
            </a:r>
            <a:r>
              <a:rPr lang="pl-PL" sz="2200" dirty="0"/>
              <a:t> </a:t>
            </a:r>
            <a:r>
              <a:rPr lang="pl-PL" sz="2200" dirty="0" err="1"/>
              <a:t>rate</a:t>
            </a:r>
            <a:r>
              <a:rPr lang="pl-PL" sz="2200" dirty="0"/>
              <a:t> was 23.1%</a:t>
            </a:r>
            <a:endParaRPr lang="en-US" sz="2200"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l-PL" dirty="0">
                <a:solidFill>
                  <a:srgbClr val="0B49CB"/>
                </a:solidFill>
                <a:latin typeface="Abadi"/>
              </a:rPr>
              <a:t>Total </a:t>
            </a:r>
            <a:r>
              <a:rPr lang="pl-PL" dirty="0" err="1">
                <a:solidFill>
                  <a:srgbClr val="0B49CB"/>
                </a:solidFill>
                <a:latin typeface="Abadi"/>
              </a:rPr>
              <a:t>success</a:t>
            </a:r>
            <a:r>
              <a:rPr lang="pl-PL" dirty="0">
                <a:solidFill>
                  <a:srgbClr val="0B49CB"/>
                </a:solidFill>
                <a:latin typeface="Abadi"/>
              </a:rPr>
              <a:t> </a:t>
            </a:r>
            <a:r>
              <a:rPr lang="pl-PL" dirty="0" err="1">
                <a:solidFill>
                  <a:srgbClr val="0B49CB"/>
                </a:solidFill>
                <a:latin typeface="Abadi"/>
              </a:rPr>
              <a:t>launches</a:t>
            </a:r>
            <a:r>
              <a:rPr lang="pl-PL" dirty="0">
                <a:solidFill>
                  <a:srgbClr val="0B49CB"/>
                </a:solidFill>
                <a:latin typeface="Abadi"/>
              </a:rPr>
              <a:t> for </a:t>
            </a:r>
            <a:r>
              <a:rPr lang="pl-PL" dirty="0" err="1">
                <a:solidFill>
                  <a:srgbClr val="0B49CB"/>
                </a:solidFill>
                <a:latin typeface="Abadi"/>
              </a:rPr>
              <a:t>site</a:t>
            </a:r>
            <a:r>
              <a:rPr lang="pl-PL" dirty="0">
                <a:solidFill>
                  <a:srgbClr val="0B49CB"/>
                </a:solidFill>
                <a:latin typeface="Abadi"/>
              </a:rPr>
              <a:t> KSC LC-39A</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885086A7-4867-CC89-2430-1FAF176DEF49}"/>
              </a:ext>
            </a:extLst>
          </p:cNvPr>
          <p:cNvPicPr>
            <a:picLocks noChangeAspect="1"/>
          </p:cNvPicPr>
          <p:nvPr/>
        </p:nvPicPr>
        <p:blipFill>
          <a:blip r:embed="rId3"/>
          <a:stretch>
            <a:fillRect/>
          </a:stretch>
        </p:blipFill>
        <p:spPr>
          <a:xfrm>
            <a:off x="734027" y="2504804"/>
            <a:ext cx="6632145" cy="372158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674235"/>
            <a:ext cx="10414662" cy="4351338"/>
          </a:xfrm>
          <a:prstGeom prst="rect">
            <a:avLst/>
          </a:prstGeom>
        </p:spPr>
        <p:txBody>
          <a:bodyPr lIns="91440" tIns="45720" rIns="91440" bIns="45720" anchor="t">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We </a:t>
            </a:r>
            <a:r>
              <a:rPr lang="pl-PL" sz="2200" dirty="0" err="1">
                <a:solidFill>
                  <a:schemeClr val="accent3">
                    <a:lumMod val="25000"/>
                  </a:schemeClr>
                </a:solidFill>
                <a:latin typeface="Abadi" panose="020B0604020104020204" pitchFamily="34" charset="0"/>
              </a:rPr>
              <a:t>can</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see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below</a:t>
            </a:r>
            <a:r>
              <a:rPr lang="pl-PL" sz="2200" dirty="0">
                <a:solidFill>
                  <a:schemeClr val="accent3">
                    <a:lumMod val="25000"/>
                  </a:schemeClr>
                </a:solidFill>
                <a:latin typeface="Abadi" panose="020B0604020104020204" pitchFamily="34" charset="0"/>
              </a:rPr>
              <a:t> performance of </a:t>
            </a:r>
            <a:r>
              <a:rPr lang="pl-PL" sz="2200" dirty="0" err="1">
                <a:solidFill>
                  <a:schemeClr val="accent3">
                    <a:lumMod val="25000"/>
                  </a:schemeClr>
                </a:solidFill>
                <a:latin typeface="Abadi" panose="020B0604020104020204" pitchFamily="34" charset="0"/>
              </a:rPr>
              <a:t>all</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launch</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sites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divided</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into</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groups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low</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weighted</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payloads</a:t>
            </a:r>
            <a:r>
              <a:rPr lang="pl-PL" sz="2200" dirty="0">
                <a:solidFill>
                  <a:schemeClr val="accent3">
                    <a:lumMod val="25000"/>
                  </a:schemeClr>
                </a:solidFill>
                <a:latin typeface="Abadi" panose="020B0604020104020204" pitchFamily="34" charset="0"/>
              </a:rPr>
              <a:t> (0kg – 5 000kg). and heavy </a:t>
            </a:r>
            <a:r>
              <a:rPr lang="pl-PL" sz="2200" dirty="0" err="1">
                <a:solidFill>
                  <a:schemeClr val="accent3">
                    <a:lumMod val="25000"/>
                  </a:schemeClr>
                </a:solidFill>
                <a:latin typeface="Abadi" panose="020B0604020104020204" pitchFamily="34" charset="0"/>
              </a:rPr>
              <a:t>weighted</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payloads</a:t>
            </a:r>
            <a:r>
              <a:rPr lang="pl-PL" sz="2200" dirty="0">
                <a:solidFill>
                  <a:schemeClr val="accent3">
                    <a:lumMod val="25000"/>
                  </a:schemeClr>
                </a:solidFill>
                <a:latin typeface="Abadi" panose="020B0604020104020204" pitchFamily="34" charset="0"/>
              </a:rPr>
              <a:t> (5 000kg – 10 000kg).</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p>
        </p:txBody>
      </p:sp>
      <p:pic>
        <p:nvPicPr>
          <p:cNvPr id="4" name="Picture 3">
            <a:extLst>
              <a:ext uri="{FF2B5EF4-FFF2-40B4-BE49-F238E27FC236}">
                <a16:creationId xmlns:a16="http://schemas.microsoft.com/office/drawing/2014/main" id="{3E93A16D-FA8A-82EB-5422-118F57C6882E}"/>
              </a:ext>
            </a:extLst>
          </p:cNvPr>
          <p:cNvPicPr>
            <a:picLocks noChangeAspect="1"/>
          </p:cNvPicPr>
          <p:nvPr/>
        </p:nvPicPr>
        <p:blipFill>
          <a:blip r:embed="rId3"/>
          <a:stretch>
            <a:fillRect/>
          </a:stretch>
        </p:blipFill>
        <p:spPr>
          <a:xfrm>
            <a:off x="496712" y="2837320"/>
            <a:ext cx="5268201" cy="2786615"/>
          </a:xfrm>
          <a:prstGeom prst="rect">
            <a:avLst/>
          </a:prstGeom>
        </p:spPr>
      </p:pic>
      <p:pic>
        <p:nvPicPr>
          <p:cNvPr id="7" name="Picture 6">
            <a:extLst>
              <a:ext uri="{FF2B5EF4-FFF2-40B4-BE49-F238E27FC236}">
                <a16:creationId xmlns:a16="http://schemas.microsoft.com/office/drawing/2014/main" id="{10F245EA-543C-9E43-9EB5-3C74FEE66F4F}"/>
              </a:ext>
            </a:extLst>
          </p:cNvPr>
          <p:cNvPicPr>
            <a:picLocks noChangeAspect="1"/>
          </p:cNvPicPr>
          <p:nvPr/>
        </p:nvPicPr>
        <p:blipFill>
          <a:blip r:embed="rId4"/>
          <a:stretch>
            <a:fillRect/>
          </a:stretch>
        </p:blipFill>
        <p:spPr>
          <a:xfrm>
            <a:off x="6427089" y="2842200"/>
            <a:ext cx="5268201" cy="278173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4035408"/>
            <a:ext cx="10515601" cy="1536191"/>
          </a:xfrm>
          <a:prstGeom prst="rect">
            <a:avLst/>
          </a:prstGeom>
        </p:spPr>
        <p:txBody>
          <a:bodyPr vert="horz" lIns="91440" tIns="45720" rIns="91440" bIns="45720" rtlCol="0" anchor="t">
            <a:normAutofit/>
          </a:bodyPr>
          <a:lstStyle/>
          <a:p>
            <a:pPr marL="0" indent="0" algn="just">
              <a:buNone/>
            </a:pPr>
            <a:r>
              <a:rPr lang="pl-PL" sz="2200" b="1" dirty="0">
                <a:solidFill>
                  <a:schemeClr val="tx1"/>
                </a:solidFill>
                <a:latin typeface="Abadi" panose="020B0604020104020204" pitchFamily="34" charset="0"/>
              </a:rPr>
              <a:t>The </a:t>
            </a:r>
            <a:r>
              <a:rPr lang="pl-PL" sz="2200" b="1" dirty="0" err="1">
                <a:solidFill>
                  <a:schemeClr val="tx1"/>
                </a:solidFill>
                <a:latin typeface="Abadi" panose="020B0604020104020204" pitchFamily="34" charset="0"/>
              </a:rPr>
              <a:t>best</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models</a:t>
            </a:r>
            <a:r>
              <a:rPr lang="pl-PL" sz="2200" b="1" dirty="0">
                <a:solidFill>
                  <a:schemeClr val="tx1"/>
                </a:solidFill>
                <a:latin typeface="Abadi" panose="020B0604020104020204" pitchFamily="34" charset="0"/>
              </a:rPr>
              <a:t> for </a:t>
            </a:r>
            <a:r>
              <a:rPr lang="pl-PL" sz="2200" b="1" dirty="0" err="1">
                <a:solidFill>
                  <a:schemeClr val="tx1"/>
                </a:solidFill>
                <a:latin typeface="Abadi" panose="020B0604020104020204" pitchFamily="34" charset="0"/>
              </a:rPr>
              <a:t>this</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task</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are</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logistics</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regression</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support</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vector</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machine</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method</a:t>
            </a:r>
            <a:r>
              <a:rPr lang="pl-PL" sz="2200" b="1" dirty="0">
                <a:solidFill>
                  <a:schemeClr val="tx1"/>
                </a:solidFill>
                <a:latin typeface="Abadi" panose="020B0604020104020204" pitchFamily="34" charset="0"/>
              </a:rPr>
              <a:t> and K </a:t>
            </a:r>
            <a:r>
              <a:rPr lang="pl-PL" sz="2200" b="1" dirty="0" err="1">
                <a:solidFill>
                  <a:schemeClr val="tx1"/>
                </a:solidFill>
                <a:latin typeface="Abadi" panose="020B0604020104020204" pitchFamily="34" charset="0"/>
              </a:rPr>
              <a:t>nearest</a:t>
            </a:r>
            <a:r>
              <a:rPr lang="pl-PL" sz="2200" b="1" dirty="0">
                <a:solidFill>
                  <a:schemeClr val="tx1"/>
                </a:solidFill>
                <a:latin typeface="Abadi" panose="020B0604020104020204" pitchFamily="34" charset="0"/>
              </a:rPr>
              <a:t> </a:t>
            </a:r>
            <a:r>
              <a:rPr lang="pl-PL" sz="2200" b="1" dirty="0" err="1">
                <a:solidFill>
                  <a:schemeClr val="tx1"/>
                </a:solidFill>
                <a:latin typeface="Abadi" panose="020B0604020104020204" pitchFamily="34" charset="0"/>
              </a:rPr>
              <a:t>neighbours</a:t>
            </a:r>
            <a:r>
              <a:rPr lang="pl-PL" sz="2200" b="1" dirty="0">
                <a:solidFill>
                  <a:schemeClr val="tx1"/>
                </a:solidFill>
                <a:latin typeface="Abadi" panose="020B0604020104020204" pitchFamily="34" charset="0"/>
              </a:rPr>
              <a:t>.</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3" name="TextBox 2">
            <a:extLst>
              <a:ext uri="{FF2B5EF4-FFF2-40B4-BE49-F238E27FC236}">
                <a16:creationId xmlns:a16="http://schemas.microsoft.com/office/drawing/2014/main" id="{FA4EE730-55CD-BF18-A7F5-793625D07BFE}"/>
              </a:ext>
            </a:extLst>
          </p:cNvPr>
          <p:cNvSpPr txBox="1"/>
          <p:nvPr/>
        </p:nvSpPr>
        <p:spPr>
          <a:xfrm>
            <a:off x="770011" y="1642324"/>
            <a:ext cx="10515600" cy="1815882"/>
          </a:xfrm>
          <a:prstGeom prst="rect">
            <a:avLst/>
          </a:prstGeom>
          <a:noFill/>
        </p:spPr>
        <p:txBody>
          <a:bodyPr wrap="square">
            <a:spAutoFit/>
          </a:bodyPr>
          <a:lstStyle/>
          <a:p>
            <a:pPr marL="0" indent="0">
              <a:lnSpc>
                <a:spcPct val="100000"/>
              </a:lnSpc>
              <a:spcBef>
                <a:spcPts val="1400"/>
              </a:spcBef>
              <a:buNone/>
            </a:pPr>
            <a:r>
              <a:rPr lang="en-US" sz="2400" b="1" dirty="0">
                <a:solidFill>
                  <a:schemeClr val="accent3">
                    <a:lumMod val="25000"/>
                  </a:schemeClr>
                </a:solidFill>
                <a:latin typeface="Abadi" panose="020B0604020104020204" pitchFamily="34" charset="0"/>
              </a:rPr>
              <a:t>Predictive analysis results</a:t>
            </a:r>
          </a:p>
          <a:p>
            <a:pPr lvl="1"/>
            <a:r>
              <a:rPr lang="en-US" sz="2200" dirty="0">
                <a:solidFill>
                  <a:schemeClr val="tx1"/>
                </a:solidFill>
                <a:latin typeface="Abadi" panose="020B0604020104020204" pitchFamily="34" charset="0"/>
              </a:rPr>
              <a:t>Accuracy for Logistics Regression method: 0.834</a:t>
            </a:r>
          </a:p>
          <a:p>
            <a:pPr lvl="1"/>
            <a:r>
              <a:rPr lang="en-US" sz="2200" dirty="0">
                <a:solidFill>
                  <a:schemeClr val="tx1"/>
                </a:solidFill>
                <a:latin typeface="Abadi" panose="020B0604020104020204" pitchFamily="34" charset="0"/>
              </a:rPr>
              <a:t>Accuracy for Support Vector Machine method: 0.834</a:t>
            </a:r>
          </a:p>
          <a:p>
            <a:pPr lvl="1"/>
            <a:r>
              <a:rPr lang="en-US" sz="2200" dirty="0">
                <a:solidFill>
                  <a:schemeClr val="tx1"/>
                </a:solidFill>
                <a:latin typeface="Abadi" panose="020B0604020104020204" pitchFamily="34" charset="0"/>
              </a:rPr>
              <a:t>Accuracy for Decision tree method: 0.778</a:t>
            </a:r>
          </a:p>
          <a:p>
            <a:pPr lvl="1"/>
            <a:r>
              <a:rPr lang="en-US" sz="2200" dirty="0">
                <a:solidFill>
                  <a:schemeClr val="tx1"/>
                </a:solidFill>
                <a:latin typeface="Abadi" panose="020B0604020104020204" pitchFamily="34" charset="0"/>
              </a:rPr>
              <a:t>Accuracy for K nearest </a:t>
            </a:r>
            <a:r>
              <a:rPr lang="en-US" sz="2200" dirty="0" err="1">
                <a:solidFill>
                  <a:schemeClr val="tx1"/>
                </a:solidFill>
                <a:latin typeface="Abadi" panose="020B0604020104020204" pitchFamily="34" charset="0"/>
              </a:rPr>
              <a:t>neighbours</a:t>
            </a:r>
            <a:r>
              <a:rPr lang="en-US" sz="2200" dirty="0">
                <a:solidFill>
                  <a:schemeClr val="tx1"/>
                </a:solidFill>
                <a:latin typeface="Abadi" panose="020B0604020104020204" pitchFamily="34" charset="0"/>
              </a:rPr>
              <a:t> method: 0.834</a:t>
            </a:r>
            <a:endParaRPr lang="pl-PL" sz="2200" dirty="0">
              <a:solidFill>
                <a:schemeClr val="tx1"/>
              </a:solidFill>
              <a:latin typeface="Abadi" panose="020B0604020104020204" pitchFamily="34" charset="0"/>
            </a:endParaRPr>
          </a:p>
        </p:txBody>
      </p:sp>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651000"/>
            <a:ext cx="9477960" cy="4261950"/>
          </a:xfrm>
          <a:prstGeom prst="rect">
            <a:avLst/>
          </a:prstGeom>
        </p:spPr>
        <p:txBody>
          <a:bodyPr>
            <a:normAutofit/>
          </a:bodyPr>
          <a:lstStyle/>
          <a:p>
            <a:pPr marL="0" indent="0">
              <a:lnSpc>
                <a:spcPct val="100000"/>
              </a:lnSpc>
              <a:spcBef>
                <a:spcPts val="1400"/>
              </a:spcBef>
              <a:buNone/>
            </a:pPr>
            <a:r>
              <a:rPr lang="pl-PL" sz="2200" dirty="0">
                <a:solidFill>
                  <a:schemeClr val="accent3">
                    <a:lumMod val="25000"/>
                  </a:schemeClr>
                </a:solidFill>
                <a:latin typeface="Abadi" panose="020B0604020104020204" pitchFamily="34" charset="0"/>
              </a:rPr>
              <a:t>We </a:t>
            </a:r>
            <a:r>
              <a:rPr lang="pl-PL" sz="2200" dirty="0" err="1">
                <a:solidFill>
                  <a:schemeClr val="accent3">
                    <a:lumMod val="25000"/>
                  </a:schemeClr>
                </a:solidFill>
                <a:latin typeface="Abadi" panose="020B0604020104020204" pitchFamily="34" charset="0"/>
              </a:rPr>
              <a:t>can</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see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below</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confusion</a:t>
            </a:r>
            <a:r>
              <a:rPr lang="pl-PL" sz="2200" dirty="0">
                <a:solidFill>
                  <a:schemeClr val="accent3">
                    <a:lumMod val="25000"/>
                  </a:schemeClr>
                </a:solidFill>
                <a:latin typeface="Abadi" panose="020B0604020104020204" pitchFamily="34" charset="0"/>
              </a:rPr>
              <a:t> matrix. </a:t>
            </a:r>
            <a:r>
              <a:rPr lang="pl-PL" sz="2200" dirty="0" err="1">
                <a:solidFill>
                  <a:schemeClr val="accent3">
                    <a:lumMod val="25000"/>
                  </a:schemeClr>
                </a:solidFill>
                <a:latin typeface="Abadi" panose="020B0604020104020204" pitchFamily="34" charset="0"/>
              </a:rPr>
              <a:t>All</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three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best</a:t>
            </a:r>
            <a:r>
              <a:rPr lang="pl-PL" sz="2200" dirty="0">
                <a:solidFill>
                  <a:schemeClr val="accent3">
                    <a:lumMod val="25000"/>
                  </a:schemeClr>
                </a:solidFill>
                <a:latin typeface="Abadi" panose="020B0604020104020204" pitchFamily="34" charset="0"/>
              </a:rPr>
              <a:t>-performing </a:t>
            </a:r>
            <a:r>
              <a:rPr lang="pl-PL" sz="2200" dirty="0" err="1">
                <a:solidFill>
                  <a:schemeClr val="accent3">
                    <a:lumMod val="25000"/>
                  </a:schemeClr>
                </a:solidFill>
                <a:latin typeface="Abadi" panose="020B0604020104020204" pitchFamily="34" charset="0"/>
              </a:rPr>
              <a:t>models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got</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equally</a:t>
            </a:r>
            <a:r>
              <a:rPr lang="pl-PL" sz="2200" dirty="0">
                <a:solidFill>
                  <a:schemeClr val="accent3">
                    <a:lumMod val="25000"/>
                  </a:schemeClr>
                </a:solidFill>
                <a:latin typeface="Abadi" panose="020B0604020104020204" pitchFamily="34" charset="0"/>
              </a:rPr>
              <a:t> the same </a:t>
            </a:r>
            <a:r>
              <a:rPr lang="pl-PL" sz="2200" dirty="0" err="1">
                <a:solidFill>
                  <a:schemeClr val="accent3">
                    <a:lumMod val="25000"/>
                  </a:schemeClr>
                </a:solidFill>
                <a:latin typeface="Abadi" panose="020B0604020104020204" pitchFamily="34" charset="0"/>
              </a:rPr>
              <a:t>scores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therefore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there</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is</a:t>
            </a:r>
            <a:r>
              <a:rPr lang="pl-PL" sz="2200" dirty="0">
                <a:solidFill>
                  <a:schemeClr val="accent3">
                    <a:lumMod val="25000"/>
                  </a:schemeClr>
                </a:solidFill>
                <a:latin typeface="Abadi" panose="020B0604020104020204" pitchFamily="34" charset="0"/>
              </a:rPr>
              <a:t> </a:t>
            </a:r>
            <a:r>
              <a:rPr lang="pl-PL" sz="2200" dirty="0" err="1">
                <a:solidFill>
                  <a:schemeClr val="accent3">
                    <a:lumMod val="25000"/>
                  </a:schemeClr>
                </a:solidFill>
                <a:latin typeface="Abadi" panose="020B0604020104020204" pitchFamily="34" charset="0"/>
              </a:rPr>
              <a:t>only</a:t>
            </a:r>
            <a:r>
              <a:rPr lang="pl-PL" sz="2200" dirty="0">
                <a:solidFill>
                  <a:schemeClr val="accent3">
                    <a:lumMod val="25000"/>
                  </a:schemeClr>
                </a:solidFill>
                <a:latin typeface="Abadi" panose="020B0604020104020204" pitchFamily="34" charset="0"/>
              </a:rPr>
              <a:t> one </a:t>
            </a:r>
            <a:r>
              <a:rPr lang="pl-PL" sz="2200" dirty="0" err="1">
                <a:solidFill>
                  <a:schemeClr val="accent3">
                    <a:lumMod val="25000"/>
                  </a:schemeClr>
                </a:solidFill>
                <a:latin typeface="Abadi" panose="020B0604020104020204" pitchFamily="34" charset="0"/>
              </a:rPr>
              <a:t>confusion</a:t>
            </a:r>
            <a:r>
              <a:rPr lang="pl-PL" sz="2200" dirty="0">
                <a:solidFill>
                  <a:schemeClr val="accent3">
                    <a:lumMod val="25000"/>
                  </a:schemeClr>
                </a:solidFill>
                <a:latin typeface="Abadi" panose="020B0604020104020204" pitchFamily="34" charset="0"/>
              </a:rPr>
              <a:t> matrix.</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8" name="Picture 7">
            <a:extLst>
              <a:ext uri="{FF2B5EF4-FFF2-40B4-BE49-F238E27FC236}">
                <a16:creationId xmlns:a16="http://schemas.microsoft.com/office/drawing/2014/main" id="{1C757390-0924-82C2-98CA-551E312CDE4B}"/>
              </a:ext>
            </a:extLst>
          </p:cNvPr>
          <p:cNvPicPr>
            <a:picLocks noChangeAspect="1"/>
          </p:cNvPicPr>
          <p:nvPr/>
        </p:nvPicPr>
        <p:blipFill>
          <a:blip r:embed="rId3"/>
          <a:stretch>
            <a:fillRect/>
          </a:stretch>
        </p:blipFill>
        <p:spPr>
          <a:xfrm>
            <a:off x="3155963" y="2685230"/>
            <a:ext cx="4706055" cy="363412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marL="0" indent="0">
              <a:lnSpc>
                <a:spcPct val="100000"/>
              </a:lnSpc>
              <a:spcBef>
                <a:spcPts val="1400"/>
              </a:spcBef>
              <a:buNone/>
            </a:pPr>
            <a:r>
              <a:rPr lang="en-US" sz="2400" b="1"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a:t>
            </a:r>
            <a:r>
              <a:rPr lang="pl-PL"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at a launch site.</a:t>
            </a:r>
          </a:p>
          <a:p>
            <a:pPr>
              <a:lnSpc>
                <a:spcPct val="100000"/>
              </a:lnSpc>
              <a:spcBef>
                <a:spcPts val="1400"/>
              </a:spcBef>
            </a:pPr>
            <a:r>
              <a:rPr lang="en-US" sz="2200" dirty="0">
                <a:solidFill>
                  <a:schemeClr val="accent3">
                    <a:lumMod val="25000"/>
                  </a:schemeClr>
                </a:solidFill>
                <a:latin typeface="Abadi" panose="020B0604020104020204" pitchFamily="34" charset="0"/>
              </a:rPr>
              <a:t>Launch success rate started to increase in 2013 </a:t>
            </a:r>
            <a:r>
              <a:rPr lang="pl-PL" sz="2200" dirty="0" err="1">
                <a:solidFill>
                  <a:schemeClr val="accent3">
                    <a:lumMod val="25000"/>
                  </a:schemeClr>
                </a:solidFill>
                <a:latin typeface="Abadi" panose="020B0604020104020204" pitchFamily="34" charset="0"/>
              </a:rPr>
              <a:t>un</a:t>
            </a:r>
            <a:r>
              <a:rPr lang="en-US" sz="2200" dirty="0">
                <a:solidFill>
                  <a:schemeClr val="accent3">
                    <a:lumMod val="25000"/>
                  </a:schemeClr>
                </a:solidFill>
                <a:latin typeface="Abadi" panose="020B0604020104020204" pitchFamily="34" charset="0"/>
              </a:rPr>
              <a:t>till </a:t>
            </a:r>
            <a:r>
              <a:rPr lang="pl-PL" sz="2200" dirty="0">
                <a:solidFill>
                  <a:schemeClr val="accent3">
                    <a:lumMod val="25000"/>
                  </a:schemeClr>
                </a:solidFill>
                <a:latin typeface="Abadi" panose="020B0604020104020204" pitchFamily="34" charset="0"/>
              </a:rPr>
              <a:t>2017</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Orbits ES-L1, GEO, HEO, SSO</a:t>
            </a:r>
            <a:r>
              <a:rPr lang="pl-PL"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had the most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best models for this task are logistics regression, support vector machine method and K nearest </a:t>
            </a:r>
            <a:r>
              <a:rPr lang="en-US" sz="2200" dirty="0" err="1">
                <a:solidFill>
                  <a:schemeClr val="accent3">
                    <a:lumMod val="25000"/>
                  </a:schemeClr>
                </a:solidFill>
                <a:latin typeface="Abadi" panose="020B0604020104020204" pitchFamily="34" charset="0"/>
              </a:rPr>
              <a:t>neighbours</a:t>
            </a:r>
            <a:r>
              <a:rPr lang="en-US" sz="2200" dirty="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pl-PL" sz="2200" dirty="0" err="1">
                <a:solidFill>
                  <a:schemeClr val="accent3">
                    <a:lumMod val="25000"/>
                  </a:schemeClr>
                </a:solidFill>
                <a:latin typeface="Abadi" panose="020B0604020104020204" pitchFamily="34" charset="0"/>
              </a:rPr>
              <a:t>None</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endParaRPr lang="pl-PL" sz="8800" dirty="0">
              <a:solidFill>
                <a:schemeClr val="accent3">
                  <a:lumMod val="25000"/>
                </a:schemeClr>
              </a:solidFill>
              <a:latin typeface="Abadi"/>
            </a:endParaRPr>
          </a:p>
          <a:p>
            <a:pPr lvl="1">
              <a:lnSpc>
                <a:spcPct val="120000"/>
              </a:lnSpc>
              <a:spcBef>
                <a:spcPts val="1400"/>
              </a:spcBef>
            </a:pPr>
            <a:r>
              <a:rPr lang="pl-PL" sz="7200" dirty="0">
                <a:solidFill>
                  <a:schemeClr val="accent3">
                    <a:lumMod val="25000"/>
                  </a:schemeClr>
                </a:solidFill>
                <a:latin typeface="Abadi"/>
              </a:rPr>
              <a:t>Data was </a:t>
            </a:r>
            <a:r>
              <a:rPr lang="pl-PL" sz="7200" dirty="0" err="1">
                <a:solidFill>
                  <a:schemeClr val="accent3">
                    <a:lumMod val="25000"/>
                  </a:schemeClr>
                </a:solidFill>
                <a:latin typeface="Abadi"/>
              </a:rPr>
              <a:t>collected</a:t>
            </a:r>
            <a:r>
              <a:rPr lang="pl-PL" sz="7200" dirty="0">
                <a:solidFill>
                  <a:schemeClr val="accent3">
                    <a:lumMod val="25000"/>
                  </a:schemeClr>
                </a:solidFill>
                <a:latin typeface="Abadi"/>
              </a:rPr>
              <a:t> from </a:t>
            </a:r>
            <a:r>
              <a:rPr lang="pl-PL" sz="7200" dirty="0" err="1">
                <a:solidFill>
                  <a:schemeClr val="accent3">
                    <a:lumMod val="25000"/>
                  </a:schemeClr>
                </a:solidFill>
                <a:latin typeface="Abadi"/>
              </a:rPr>
              <a:t>SpaceX</a:t>
            </a:r>
            <a:r>
              <a:rPr lang="pl-PL" sz="7200" dirty="0">
                <a:solidFill>
                  <a:schemeClr val="accent3">
                    <a:lumMod val="25000"/>
                  </a:schemeClr>
                </a:solidFill>
                <a:latin typeface="Abadi"/>
              </a:rPr>
              <a:t> API and </a:t>
            </a:r>
            <a:r>
              <a:rPr lang="pl-PL" sz="7200" dirty="0" err="1">
                <a:solidFill>
                  <a:schemeClr val="accent3">
                    <a:lumMod val="25000"/>
                  </a:schemeClr>
                </a:solidFill>
                <a:latin typeface="Abadi"/>
              </a:rPr>
              <a:t>webscraping</a:t>
            </a:r>
            <a:r>
              <a:rPr lang="en-US" sz="7200" dirty="0">
                <a:solidFill>
                  <a:schemeClr val="bg2">
                    <a:lumMod val="50000"/>
                  </a:schemeClr>
                </a:solidFill>
                <a:latin typeface="Abadi"/>
              </a:rPr>
              <a:t> </a:t>
            </a:r>
            <a:endParaRPr lang="pl-PL" sz="72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7600" dirty="0">
              <a:solidFill>
                <a:schemeClr val="bg2">
                  <a:lumMod val="50000"/>
                </a:schemeClr>
              </a:solidFill>
              <a:latin typeface="Abadi"/>
            </a:endParaRPr>
          </a:p>
          <a:p>
            <a:pPr lvl="1">
              <a:lnSpc>
                <a:spcPct val="120000"/>
              </a:lnSpc>
              <a:spcBef>
                <a:spcPts val="1400"/>
              </a:spcBef>
            </a:pPr>
            <a:r>
              <a:rPr lang="en-US" sz="7600" dirty="0">
                <a:solidFill>
                  <a:schemeClr val="tx1"/>
                </a:solidFill>
                <a:latin typeface="Abadi"/>
              </a:rPr>
              <a:t>The gathered data was enhanced by generating a landing result classification using outcome data, subsequent to summarizing and analyzing various features</a:t>
            </a:r>
            <a:endParaRPr lang="pl-PL" sz="8800" dirty="0">
              <a:solidFill>
                <a:schemeClr val="tx1"/>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pl-PL" sz="8400" dirty="0">
                <a:solidFill>
                  <a:schemeClr val="accent3">
                    <a:lumMod val="25000"/>
                  </a:schemeClr>
                </a:solidFill>
                <a:latin typeface="Abadi"/>
              </a:rPr>
              <a:t>Data was </a:t>
            </a:r>
            <a:r>
              <a:rPr lang="pl-PL" sz="8400" dirty="0" err="1">
                <a:solidFill>
                  <a:schemeClr val="accent3">
                    <a:lumMod val="25000"/>
                  </a:schemeClr>
                </a:solidFill>
                <a:latin typeface="Abadi"/>
              </a:rPr>
              <a:t>standarized</a:t>
            </a:r>
            <a:r>
              <a:rPr lang="pl-PL" sz="8400" dirty="0">
                <a:solidFill>
                  <a:schemeClr val="accent3">
                    <a:lumMod val="25000"/>
                  </a:schemeClr>
                </a:solidFill>
                <a:latin typeface="Abadi"/>
              </a:rPr>
              <a:t>, </a:t>
            </a:r>
            <a:r>
              <a:rPr lang="pl-PL" sz="8400" dirty="0" err="1">
                <a:solidFill>
                  <a:schemeClr val="accent3">
                    <a:lumMod val="25000"/>
                  </a:schemeClr>
                </a:solidFill>
                <a:latin typeface="Abadi"/>
              </a:rPr>
              <a:t>divided</a:t>
            </a:r>
            <a:r>
              <a:rPr lang="pl-PL" sz="8400" dirty="0">
                <a:solidFill>
                  <a:schemeClr val="accent3">
                    <a:lumMod val="25000"/>
                  </a:schemeClr>
                </a:solidFill>
                <a:latin typeface="Abadi"/>
              </a:rPr>
              <a:t> </a:t>
            </a:r>
            <a:r>
              <a:rPr lang="pl-PL" sz="8400" dirty="0" err="1">
                <a:solidFill>
                  <a:schemeClr val="accent3">
                    <a:lumMod val="25000"/>
                  </a:schemeClr>
                </a:solidFill>
                <a:latin typeface="Abadi"/>
              </a:rPr>
              <a:t>into</a:t>
            </a:r>
            <a:r>
              <a:rPr lang="pl-PL" sz="8400" dirty="0">
                <a:solidFill>
                  <a:schemeClr val="accent3">
                    <a:lumMod val="25000"/>
                  </a:schemeClr>
                </a:solidFill>
                <a:latin typeface="Abadi"/>
              </a:rPr>
              <a:t> </a:t>
            </a:r>
            <a:r>
              <a:rPr lang="pl-PL" sz="8400" dirty="0" err="1">
                <a:solidFill>
                  <a:schemeClr val="accent3">
                    <a:lumMod val="25000"/>
                  </a:schemeClr>
                </a:solidFill>
                <a:latin typeface="Abadi"/>
              </a:rPr>
              <a:t>two</a:t>
            </a:r>
            <a:r>
              <a:rPr lang="pl-PL" sz="8400" dirty="0">
                <a:solidFill>
                  <a:schemeClr val="accent3">
                    <a:lumMod val="25000"/>
                  </a:schemeClr>
                </a:solidFill>
                <a:latin typeface="Abadi"/>
              </a:rPr>
              <a:t> </a:t>
            </a:r>
            <a:r>
              <a:rPr lang="pl-PL" sz="8400" dirty="0" err="1">
                <a:solidFill>
                  <a:schemeClr val="accent3">
                    <a:lumMod val="25000"/>
                  </a:schemeClr>
                </a:solidFill>
                <a:latin typeface="Abadi"/>
              </a:rPr>
              <a:t>groups</a:t>
            </a:r>
            <a:r>
              <a:rPr lang="pl-PL" sz="8400" dirty="0">
                <a:solidFill>
                  <a:schemeClr val="accent3">
                    <a:lumMod val="25000"/>
                  </a:schemeClr>
                </a:solidFill>
                <a:latin typeface="Abadi"/>
              </a:rPr>
              <a:t>: </a:t>
            </a:r>
            <a:r>
              <a:rPr lang="pl-PL" sz="8400" dirty="0" err="1">
                <a:solidFill>
                  <a:schemeClr val="accent3">
                    <a:lumMod val="25000"/>
                  </a:schemeClr>
                </a:solidFill>
                <a:latin typeface="Abadi"/>
              </a:rPr>
              <a:t>training</a:t>
            </a:r>
            <a:r>
              <a:rPr lang="pl-PL" sz="8400" dirty="0">
                <a:solidFill>
                  <a:schemeClr val="accent3">
                    <a:lumMod val="25000"/>
                  </a:schemeClr>
                </a:solidFill>
                <a:latin typeface="Abadi"/>
              </a:rPr>
              <a:t> data and test data. Then </a:t>
            </a:r>
            <a:r>
              <a:rPr lang="pl-PL" sz="8400" dirty="0" err="1">
                <a:solidFill>
                  <a:schemeClr val="accent3">
                    <a:lumMod val="25000"/>
                  </a:schemeClr>
                </a:solidFill>
                <a:latin typeface="Abadi"/>
              </a:rPr>
              <a:t>four</a:t>
            </a:r>
            <a:r>
              <a:rPr lang="pl-PL" sz="8400" dirty="0">
                <a:solidFill>
                  <a:schemeClr val="accent3">
                    <a:lumMod val="25000"/>
                  </a:schemeClr>
                </a:solidFill>
                <a:latin typeface="Abadi"/>
              </a:rPr>
              <a:t> </a:t>
            </a:r>
            <a:r>
              <a:rPr lang="pl-PL" sz="8400" dirty="0" err="1">
                <a:solidFill>
                  <a:schemeClr val="accent3">
                    <a:lumMod val="25000"/>
                  </a:schemeClr>
                </a:solidFill>
                <a:latin typeface="Abadi"/>
              </a:rPr>
              <a:t>different</a:t>
            </a:r>
            <a:r>
              <a:rPr lang="pl-PL" sz="8400" dirty="0">
                <a:solidFill>
                  <a:schemeClr val="accent3">
                    <a:lumMod val="25000"/>
                  </a:schemeClr>
                </a:solidFill>
                <a:latin typeface="Abadi"/>
              </a:rPr>
              <a:t> </a:t>
            </a:r>
            <a:r>
              <a:rPr lang="pl-PL" sz="8400" dirty="0" err="1">
                <a:solidFill>
                  <a:schemeClr val="accent3">
                    <a:lumMod val="25000"/>
                  </a:schemeClr>
                </a:solidFill>
                <a:latin typeface="Abadi"/>
              </a:rPr>
              <a:t>classification</a:t>
            </a:r>
            <a:r>
              <a:rPr lang="pl-PL" sz="8400" dirty="0">
                <a:solidFill>
                  <a:schemeClr val="accent3">
                    <a:lumMod val="25000"/>
                  </a:schemeClr>
                </a:solidFill>
                <a:latin typeface="Abadi"/>
              </a:rPr>
              <a:t> </a:t>
            </a:r>
            <a:r>
              <a:rPr lang="pl-PL" sz="8400" dirty="0" err="1">
                <a:solidFill>
                  <a:schemeClr val="accent3">
                    <a:lumMod val="25000"/>
                  </a:schemeClr>
                </a:solidFill>
                <a:latin typeface="Abadi"/>
              </a:rPr>
              <a:t>models</a:t>
            </a:r>
            <a:r>
              <a:rPr lang="pl-PL" sz="8400" dirty="0">
                <a:solidFill>
                  <a:schemeClr val="accent3">
                    <a:lumMod val="25000"/>
                  </a:schemeClr>
                </a:solidFill>
                <a:latin typeface="Abadi"/>
              </a:rPr>
              <a:t> </a:t>
            </a:r>
            <a:r>
              <a:rPr lang="pl-PL" sz="8400" dirty="0" err="1">
                <a:solidFill>
                  <a:schemeClr val="accent3">
                    <a:lumMod val="25000"/>
                  </a:schemeClr>
                </a:solidFill>
                <a:latin typeface="Abadi"/>
              </a:rPr>
              <a:t>were</a:t>
            </a:r>
            <a:r>
              <a:rPr lang="pl-PL" sz="8400" dirty="0">
                <a:solidFill>
                  <a:schemeClr val="accent3">
                    <a:lumMod val="25000"/>
                  </a:schemeClr>
                </a:solidFill>
                <a:latin typeface="Abadi"/>
              </a:rPr>
              <a:t> </a:t>
            </a:r>
            <a:r>
              <a:rPr lang="pl-PL" sz="8400" dirty="0" err="1">
                <a:solidFill>
                  <a:schemeClr val="accent3">
                    <a:lumMod val="25000"/>
                  </a:schemeClr>
                </a:solidFill>
                <a:latin typeface="Abadi"/>
              </a:rPr>
              <a:t>performed</a:t>
            </a:r>
            <a:r>
              <a:rPr lang="pl-PL" sz="8400" dirty="0">
                <a:solidFill>
                  <a:schemeClr val="accent3">
                    <a:lumMod val="25000"/>
                  </a:schemeClr>
                </a:solidFill>
                <a:latin typeface="Abadi"/>
              </a:rPr>
              <a:t> to </a:t>
            </a:r>
            <a:r>
              <a:rPr lang="pl-PL" sz="8400" dirty="0" err="1">
                <a:solidFill>
                  <a:schemeClr val="accent3">
                    <a:lumMod val="25000"/>
                  </a:schemeClr>
                </a:solidFill>
                <a:latin typeface="Abadi"/>
              </a:rPr>
              <a:t>find</a:t>
            </a:r>
            <a:r>
              <a:rPr lang="pl-PL" sz="8400" dirty="0">
                <a:solidFill>
                  <a:schemeClr val="accent3">
                    <a:lumMod val="25000"/>
                  </a:schemeClr>
                </a:solidFill>
                <a:latin typeface="Abadi"/>
              </a:rPr>
              <a:t> the </a:t>
            </a:r>
            <a:r>
              <a:rPr lang="pl-PL" sz="8400" dirty="0" err="1">
                <a:solidFill>
                  <a:schemeClr val="accent3">
                    <a:lumMod val="25000"/>
                  </a:schemeClr>
                </a:solidFill>
                <a:latin typeface="Abadi"/>
              </a:rPr>
              <a:t>best</a:t>
            </a:r>
            <a:r>
              <a:rPr lang="pl-PL" sz="8400" dirty="0">
                <a:solidFill>
                  <a:schemeClr val="accent3">
                    <a:lumMod val="25000"/>
                  </a:schemeClr>
                </a:solidFill>
                <a:latin typeface="Abadi"/>
              </a:rPr>
              <a:t> model.</a:t>
            </a:r>
            <a:endParaRPr lang="en-US" sz="84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Datasets were collected from SpaceX API (https://api.spacexdata.com/v4/rockets/) </a:t>
            </a:r>
            <a:endParaRPr lang="pl-PL"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from Wikipedia</a:t>
            </a:r>
            <a:r>
              <a:rPr lang="pl-PL"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(https://en.wikipedia.org/wiki/List_of_Falcon/_9/_and_Falcon_Heavy_launches), using </a:t>
            </a:r>
            <a:r>
              <a:rPr lang="en-US" sz="2200" dirty="0" err="1">
                <a:solidFill>
                  <a:schemeClr val="accent3">
                    <a:lumMod val="25000"/>
                  </a:schemeClr>
                </a:solidFill>
                <a:latin typeface="Abadi" panose="020B0604020104020204" pitchFamily="34" charset="0"/>
              </a:rPr>
              <a:t>webscraping</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provides a public API for accessing and utilizing data. The mentioned API was employed in accordance with the adjacent flowchart, followed by the persistence of data.</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https://github.com/FilipK206/Applied-Data_Science_Capstone/blob/bca5f6143bb0ee7f38499e1aab8713a206e928b5/jupyter-labs-spacex-data-collection-api.ipynb</a:t>
            </a:r>
            <a:r>
              <a:rPr lang="pl-PL" sz="2200" dirty="0">
                <a:solidFill>
                  <a:schemeClr val="accent3">
                    <a:lumMod val="25000"/>
                  </a:schemeClr>
                </a:solidFill>
                <a:latin typeface="Abadi" panose="020B0604020104020204" pitchFamily="34" charset="0"/>
              </a:rPr>
              <a:t> </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B8130B35-32B9-199A-50FC-FD26E7384E18}"/>
              </a:ext>
            </a:extLst>
          </p:cNvPr>
          <p:cNvGraphicFramePr/>
          <p:nvPr>
            <p:extLst>
              <p:ext uri="{D42A27DB-BD31-4B8C-83A1-F6EECF244321}">
                <p14:modId xmlns:p14="http://schemas.microsoft.com/office/powerpoint/2010/main" val="688121487"/>
              </p:ext>
            </p:extLst>
          </p:nvPr>
        </p:nvGraphicFramePr>
        <p:xfrm>
          <a:off x="5650859" y="2182761"/>
          <a:ext cx="6127826" cy="328889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https://github.com/FilipK206/Applied-Data_Science_Capstone/blob/bca5f6143bb0ee7f38499e1aab8713a206e928b5/jupyter-labs-webscraping.ipynb</a:t>
            </a:r>
            <a:r>
              <a:rPr lang="pl-PL" sz="2200" dirty="0">
                <a:solidFill>
                  <a:schemeClr val="accent3">
                    <a:lumMod val="25000"/>
                  </a:schemeClr>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D1F4DC6F-697B-1530-1274-F540FB6F7A5A}"/>
              </a:ext>
            </a:extLst>
          </p:cNvPr>
          <p:cNvGraphicFramePr/>
          <p:nvPr>
            <p:extLst>
              <p:ext uri="{D42A27DB-BD31-4B8C-83A1-F6EECF244321}">
                <p14:modId xmlns:p14="http://schemas.microsoft.com/office/powerpoint/2010/main" val="535018077"/>
              </p:ext>
            </p:extLst>
          </p:nvPr>
        </p:nvGraphicFramePr>
        <p:xfrm>
          <a:off x="5606897" y="1626164"/>
          <a:ext cx="6215750" cy="41438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1213</TotalTime>
  <Words>2044</Words>
  <Application>Microsoft Office PowerPoint</Application>
  <PresentationFormat>Widescreen</PresentationFormat>
  <Paragraphs>215</Paragraphs>
  <Slides>49</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Arial</vt:lpstr>
      <vt:lpstr>Calibri</vt:lpstr>
      <vt:lpstr>Calibri Light</vt:lpstr>
      <vt:lpstr>IBM Plex Mono SemiBold</vt:lpstr>
      <vt:lpstr>IBM Plex Mono Text</vt:lpstr>
      <vt:lpstr>Söhne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Filip Kozal</cp:lastModifiedBy>
  <cp:revision>209</cp:revision>
  <dcterms:created xsi:type="dcterms:W3CDTF">2021-04-29T18:58:34Z</dcterms:created>
  <dcterms:modified xsi:type="dcterms:W3CDTF">2024-01-14T15:52:49Z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